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Merriweather" panose="020B0604020202020204" charset="0"/>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68325bb79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68325bb7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000">
              <a:solidFill>
                <a:schemeClr val="dk1"/>
              </a:solidFill>
              <a:latin typeface="Roboto"/>
              <a:ea typeface="Roboto"/>
              <a:cs typeface="Roboto"/>
              <a:sym typeface="Roboto"/>
            </a:endParaRPr>
          </a:p>
          <a:p>
            <a:pPr marL="0" lvl="0" indent="0" algn="l" rtl="0">
              <a:spcBef>
                <a:spcPts val="160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986ff1c867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986ff1c867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chemeClr val="dk1"/>
              </a:solidFill>
              <a:latin typeface="Roboto"/>
              <a:ea typeface="Roboto"/>
              <a:cs typeface="Roboto"/>
              <a:sym typeface="Roboto"/>
            </a:endParaRPr>
          </a:p>
          <a:p>
            <a:pPr marL="0" lvl="0" indent="0" algn="l" rtl="0">
              <a:spcBef>
                <a:spcPts val="160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942632e4f0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942632e4f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31394D"/>
                </a:solidFill>
                <a:latin typeface="Roboto"/>
                <a:ea typeface="Roboto"/>
                <a:cs typeface="Roboto"/>
                <a:sym typeface="Roboto"/>
              </a:rPr>
              <a:t>Summary:</a:t>
            </a:r>
            <a:endParaRPr sz="1200" b="1">
              <a:solidFill>
                <a:srgbClr val="31394D"/>
              </a:solidFill>
              <a:latin typeface="Roboto"/>
              <a:ea typeface="Roboto"/>
              <a:cs typeface="Roboto"/>
              <a:sym typeface="Roboto"/>
            </a:endParaRPr>
          </a:p>
          <a:p>
            <a:pPr marL="0" lvl="0" indent="0" algn="l" rtl="0">
              <a:lnSpc>
                <a:spcPct val="115000"/>
              </a:lnSpc>
              <a:spcBef>
                <a:spcPts val="1600"/>
              </a:spcBef>
              <a:spcAft>
                <a:spcPts val="0"/>
              </a:spcAft>
              <a:buNone/>
            </a:pPr>
            <a:r>
              <a:rPr lang="en" sz="1000">
                <a:solidFill>
                  <a:srgbClr val="31394D"/>
                </a:solidFill>
                <a:highlight>
                  <a:schemeClr val="lt1"/>
                </a:highlight>
              </a:rPr>
              <a:t>The </a:t>
            </a:r>
            <a:r>
              <a:rPr lang="en" sz="1000" b="1">
                <a:solidFill>
                  <a:srgbClr val="31394D"/>
                </a:solidFill>
                <a:highlight>
                  <a:schemeClr val="lt1"/>
                </a:highlight>
              </a:rPr>
              <a:t>IMDb</a:t>
            </a:r>
            <a:r>
              <a:rPr lang="en" sz="1000">
                <a:solidFill>
                  <a:srgbClr val="31394D"/>
                </a:solidFill>
                <a:highlight>
                  <a:schemeClr val="lt1"/>
                </a:highlight>
              </a:rPr>
              <a:t> offers a </a:t>
            </a:r>
            <a:r>
              <a:rPr lang="en" sz="1000" b="1">
                <a:solidFill>
                  <a:srgbClr val="31394D"/>
                </a:solidFill>
                <a:highlight>
                  <a:schemeClr val="lt1"/>
                </a:highlight>
              </a:rPr>
              <a:t>rating</a:t>
            </a:r>
            <a:r>
              <a:rPr lang="en" sz="1000">
                <a:solidFill>
                  <a:srgbClr val="31394D"/>
                </a:solidFill>
                <a:highlight>
                  <a:schemeClr val="lt1"/>
                </a:highlight>
              </a:rPr>
              <a:t> scale that allows users to rate films on a scale of one to ten. Our selected Data Base provide us information not only to evaluate the movies ratings from all times, but also to debug about the streaming service, platforms, movie genres, country and year filming. </a:t>
            </a:r>
            <a:endParaRPr sz="1000">
              <a:solidFill>
                <a:srgbClr val="31394D"/>
              </a:solidFill>
              <a:latin typeface="Roboto"/>
              <a:ea typeface="Roboto"/>
              <a:cs typeface="Roboto"/>
              <a:sym typeface="Roboto"/>
            </a:endParaRPr>
          </a:p>
          <a:p>
            <a:pPr marL="457200" lvl="0" indent="0" algn="l" rtl="0">
              <a:lnSpc>
                <a:spcPct val="115000"/>
              </a:lnSpc>
              <a:spcBef>
                <a:spcPts val="1600"/>
              </a:spcBef>
              <a:spcAft>
                <a:spcPts val="160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95d40f6a7c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95d40f6a7c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5d40f6a7c_2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95d40f6a7c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95d40f6a7c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95d40f6a7c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1"/>
              </a:buClr>
              <a:buSzPts val="1000"/>
              <a:buFont typeface="Roboto"/>
              <a:buChar char="●"/>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942632e4f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942632e4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95d40f6a7c_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95d40f6a7c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986ff1c867_5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986ff1c867_5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86ff1c867_5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86ff1c867_5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717d58a30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717d58a30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Motivation: its the weekend, you want to watch some tv and relax.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You’ve heard from your friends about great movies on different platforms.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 have not subscribed to any platform, so you are fairly new to this new streaming phenomenon.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Which one should you choose?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Should you blindly follow your friends’ advice?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are your own movie watching preferences?</a:t>
            </a:r>
            <a:endParaRPr/>
          </a:p>
          <a:p>
            <a:pPr marL="0" lvl="0" indent="0" algn="l" rtl="0">
              <a:spcBef>
                <a:spcPts val="0"/>
              </a:spcBef>
              <a:spcAft>
                <a:spcPts val="0"/>
              </a:spcAft>
              <a:buNone/>
            </a:pPr>
            <a:r>
              <a:rPr lang="en"/>
              <a:t>What is your favorite genre?</a:t>
            </a:r>
            <a:endParaRPr/>
          </a:p>
          <a:p>
            <a:pPr marL="0" lvl="0" indent="0" algn="l" rtl="0">
              <a:spcBef>
                <a:spcPts val="0"/>
              </a:spcBef>
              <a:spcAft>
                <a:spcPts val="0"/>
              </a:spcAft>
              <a:buNone/>
            </a:pPr>
            <a:r>
              <a:rPr lang="en"/>
              <a:t>Do you have kids and want age-appropriate content?</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986ff1c867_5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986ff1c867_5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95d40f6a7c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95d40f6a7c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986ff1c867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986ff1c867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9717d58a30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9717d58a3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We did not expect that Amazon Prime had the largest selection of movies; we believed Netflix would have it.</a:t>
            </a:r>
            <a:endParaRPr sz="1300">
              <a:solidFill>
                <a:schemeClr val="dk1"/>
              </a:solidFill>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We did not think that Disney+ would do so well on the IMDb score distributions we did (all of them) . It goes to show that they have mostly good movies on their platform.</a:t>
            </a:r>
            <a:endParaRPr sz="1300">
              <a:solidFill>
                <a:schemeClr val="dk1"/>
              </a:solidFill>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We also did not expect that Disney would do so good in the horror genre.</a:t>
            </a:r>
            <a:endParaRPr sz="1300">
              <a:solidFill>
                <a:schemeClr val="dk1"/>
              </a:solidFill>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It’s surprising that the top-ranked movie, that we had all the information on, was from Boznia (2013). We expected that the top movie would from the US.</a:t>
            </a:r>
            <a:endParaRPr sz="1300">
              <a:solidFill>
                <a:schemeClr val="dk1"/>
              </a:solidFill>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Netflix, Prime Video and Hulu make a special emphasis to have many Drama, Comedy and Romance movies. Only Disney is betting on the Family genre to attract those kinds of customers to their platform.</a:t>
            </a:r>
            <a:endParaRPr sz="1300">
              <a:solidFill>
                <a:schemeClr val="dk1"/>
              </a:solidFill>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The fact that Amazon Prime has so many movies, that all differ in quality, ends up affecting how the platform does quality-wise.</a:t>
            </a:r>
            <a:br>
              <a:rPr lang="en" sz="1300">
                <a:solidFill>
                  <a:schemeClr val="dk1"/>
                </a:solidFill>
                <a:latin typeface="Roboto"/>
                <a:ea typeface="Roboto"/>
                <a:cs typeface="Roboto"/>
                <a:sym typeface="Roboto"/>
              </a:rPr>
            </a:br>
            <a:br>
              <a:rPr lang="en" sz="1300">
                <a:solidFill>
                  <a:schemeClr val="dk1"/>
                </a:solidFill>
                <a:latin typeface="Roboto"/>
                <a:ea typeface="Roboto"/>
                <a:cs typeface="Roboto"/>
                <a:sym typeface="Roboto"/>
              </a:rPr>
            </a:br>
            <a:endParaRPr sz="1300">
              <a:solidFill>
                <a:schemeClr val="dk1"/>
              </a:solidFill>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Implications:</a:t>
            </a:r>
            <a:endParaRPr sz="1300">
              <a:solidFill>
                <a:schemeClr val="dk1"/>
              </a:solidFill>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Hulu is probably not a good service to get...</a:t>
            </a:r>
            <a:endParaRPr sz="1300">
              <a:solidFill>
                <a:schemeClr val="dk1"/>
              </a:solidFill>
              <a:latin typeface="Roboto"/>
              <a:ea typeface="Roboto"/>
              <a:cs typeface="Roboto"/>
              <a:sym typeface="Roboto"/>
            </a:endParaRPr>
          </a:p>
          <a:p>
            <a:pPr marL="914400" lvl="1" indent="-311150" algn="l" rtl="0">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Prices:</a:t>
            </a:r>
            <a:endParaRPr sz="1300">
              <a:solidFill>
                <a:schemeClr val="dk1"/>
              </a:solidFill>
              <a:latin typeface="Roboto"/>
              <a:ea typeface="Roboto"/>
              <a:cs typeface="Roboto"/>
              <a:sym typeface="Roboto"/>
            </a:endParaRPr>
          </a:p>
          <a:p>
            <a:pPr marL="1371600" lvl="2" indent="-311150" algn="l" rtl="0">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Hulu: $12 USD a month</a:t>
            </a:r>
            <a:endParaRPr sz="1300">
              <a:solidFill>
                <a:schemeClr val="dk1"/>
              </a:solidFill>
              <a:latin typeface="Roboto"/>
              <a:ea typeface="Roboto"/>
              <a:cs typeface="Roboto"/>
              <a:sym typeface="Roboto"/>
            </a:endParaRPr>
          </a:p>
          <a:p>
            <a:pPr marL="1371600" lvl="2" indent="-311150" algn="l" rtl="0">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Prime: $13 USD a month and $119 USD a year</a:t>
            </a:r>
            <a:endParaRPr sz="1300">
              <a:solidFill>
                <a:schemeClr val="dk1"/>
              </a:solidFill>
              <a:latin typeface="Roboto"/>
              <a:ea typeface="Roboto"/>
              <a:cs typeface="Roboto"/>
              <a:sym typeface="Roboto"/>
            </a:endParaRPr>
          </a:p>
          <a:p>
            <a:pPr marL="1371600" lvl="2" indent="-311150" algn="l" rtl="0">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Netflix: $13 USD a month for a Standard Account</a:t>
            </a:r>
            <a:endParaRPr sz="1300">
              <a:solidFill>
                <a:schemeClr val="dk1"/>
              </a:solidFill>
              <a:latin typeface="Roboto"/>
              <a:ea typeface="Roboto"/>
              <a:cs typeface="Roboto"/>
              <a:sym typeface="Roboto"/>
            </a:endParaRPr>
          </a:p>
          <a:p>
            <a:pPr marL="1371600" lvl="2" indent="-311150" algn="l" rtl="0">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Disney+: $7 USD a month and $70 USD a year</a:t>
            </a:r>
            <a:endParaRPr sz="1300">
              <a:solidFill>
                <a:schemeClr val="dk1"/>
              </a:solidFill>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986ff1c867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986ff1c867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3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solidFill>
                <a:schemeClr val="dk1"/>
              </a:solidFill>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9717d58a30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9717d58a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9717d58a30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9717d58a3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9717d58a30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9717d58a3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Bottom line...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9717d58a30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9717d58a30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9717d58a3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717d58a3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Roboto"/>
                <a:ea typeface="Roboto"/>
                <a:cs typeface="Roboto"/>
                <a:sym typeface="Roboto"/>
              </a:rPr>
              <a:t>Summary:</a:t>
            </a:r>
            <a:endParaRPr sz="1200" b="1">
              <a:solidFill>
                <a:schemeClr val="dk1"/>
              </a:solidFill>
              <a:latin typeface="Roboto"/>
              <a:ea typeface="Roboto"/>
              <a:cs typeface="Roboto"/>
              <a:sym typeface="Roboto"/>
            </a:endParaRPr>
          </a:p>
          <a:p>
            <a:pPr marL="0" lvl="0" indent="0" algn="l" rtl="0">
              <a:lnSpc>
                <a:spcPct val="115000"/>
              </a:lnSpc>
              <a:spcBef>
                <a:spcPts val="1600"/>
              </a:spcBef>
              <a:spcAft>
                <a:spcPts val="0"/>
              </a:spcAft>
              <a:buClr>
                <a:schemeClr val="dk1"/>
              </a:buClr>
              <a:buSzPts val="1100"/>
              <a:buFont typeface="Arial"/>
              <a:buNone/>
            </a:pPr>
            <a:r>
              <a:rPr lang="en" sz="1000">
                <a:solidFill>
                  <a:schemeClr val="dk1"/>
                </a:solidFill>
                <a:latin typeface="Roboto"/>
                <a:ea typeface="Roboto"/>
                <a:cs typeface="Roboto"/>
                <a:sym typeface="Roboto"/>
              </a:rPr>
              <a:t>Initial Clean Up and exploration process: On Jupyter Notebooks we started by dropping columns not useful or with incomplete information or NaN values...  </a:t>
            </a:r>
            <a:endParaRPr sz="1000">
              <a:solidFill>
                <a:schemeClr val="dk1"/>
              </a:solidFill>
              <a:latin typeface="Roboto"/>
              <a:ea typeface="Roboto"/>
              <a:cs typeface="Roboto"/>
              <a:sym typeface="Roboto"/>
            </a:endParaRPr>
          </a:p>
          <a:p>
            <a:pPr marL="457200" lvl="0" indent="-292100" algn="l" rtl="0">
              <a:spcBef>
                <a:spcPts val="1600"/>
              </a:spcBef>
              <a:spcAft>
                <a:spcPts val="0"/>
              </a:spcAft>
              <a:buClr>
                <a:schemeClr val="dk1"/>
              </a:buClr>
              <a:buSzPts val="1000"/>
              <a:buFont typeface="Roboto"/>
              <a:buChar char="●"/>
            </a:pPr>
            <a:r>
              <a:rPr lang="en">
                <a:solidFill>
                  <a:schemeClr val="dk1"/>
                </a:solidFill>
              </a:rPr>
              <a:t>First we dropped the RT, Directors, Type and Unamed:0 from the df.</a:t>
            </a:r>
            <a:endParaRPr>
              <a:solidFill>
                <a:schemeClr val="dk1"/>
              </a:solidFill>
            </a:endParaRPr>
          </a:p>
          <a:p>
            <a:pPr marL="457200" lvl="0" indent="-292100" algn="l" rtl="0">
              <a:spcBef>
                <a:spcPts val="0"/>
              </a:spcBef>
              <a:spcAft>
                <a:spcPts val="0"/>
              </a:spcAft>
              <a:buClr>
                <a:schemeClr val="dk1"/>
              </a:buClr>
              <a:buSzPts val="1000"/>
              <a:buFont typeface="Roboto"/>
              <a:buChar char="●"/>
            </a:pPr>
            <a:r>
              <a:rPr lang="en">
                <a:solidFill>
                  <a:schemeClr val="dk1"/>
                </a:solidFill>
              </a:rPr>
              <a:t>RT and Directors don’t really help with our specific analysis and Unamed and Type we’re basically useless.</a:t>
            </a:r>
            <a:endParaRPr sz="1000">
              <a:solidFill>
                <a:schemeClr val="dk1"/>
              </a:solidFill>
              <a:latin typeface="Roboto"/>
              <a:ea typeface="Roboto"/>
              <a:cs typeface="Roboto"/>
              <a:sym typeface="Roboto"/>
            </a:endParaRPr>
          </a:p>
          <a:p>
            <a:pPr marL="457200" lvl="0" indent="0" algn="l" rtl="0">
              <a:lnSpc>
                <a:spcPct val="115000"/>
              </a:lnSpc>
              <a:spcBef>
                <a:spcPts val="0"/>
              </a:spcBef>
              <a:spcAft>
                <a:spcPts val="160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9717d58a30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9717d58a3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9717d58a30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9717d58a30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we dropped the RT, Directors, Type and Unamed:0 from the df.</a:t>
            </a:r>
            <a:endParaRPr/>
          </a:p>
          <a:p>
            <a:pPr marL="0" lvl="0" indent="0" algn="l" rtl="0">
              <a:spcBef>
                <a:spcPts val="0"/>
              </a:spcBef>
              <a:spcAft>
                <a:spcPts val="0"/>
              </a:spcAft>
              <a:buNone/>
            </a:pPr>
            <a:endParaRPr/>
          </a:p>
          <a:p>
            <a:pPr marL="0" lvl="0" indent="0" algn="l" rtl="0">
              <a:spcBef>
                <a:spcPts val="0"/>
              </a:spcBef>
              <a:spcAft>
                <a:spcPts val="0"/>
              </a:spcAft>
              <a:buNone/>
            </a:pPr>
            <a:r>
              <a:rPr lang="en"/>
              <a:t>RT and Directors don’t really help with our specific analysis and Unamed and Type we’re basically useless.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717d58a30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717d58a30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wanted to have the most complete data that we could have, so we used the NOT operator (~) to find all the rows that had no null values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carto.com/blog/stacking-chips-a-map-hack/" TargetMode="External"/><Relationship Id="rId5" Type="http://schemas.openxmlformats.org/officeDocument/2006/relationships/hyperlink" Target="https://developers.google.com/maps/documentation/javascript/marker-clustering" TargetMode="External"/><Relationship Id="rId4" Type="http://schemas.openxmlformats.org/officeDocument/2006/relationships/hyperlink" Target="https://developer.aliyun.com/mirror/npm/package/overlapping-marker-spiderfier"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rapidapi.com/Streamzui/api/streamzui-amazon-prime-video-search"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539725"/>
            <a:ext cx="7873500" cy="12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Nesflis &amp; Co. </a:t>
            </a:r>
            <a:endParaRPr/>
          </a:p>
          <a:p>
            <a:pPr marL="0" lvl="0" indent="0" algn="l" rtl="0">
              <a:spcBef>
                <a:spcPts val="0"/>
              </a:spcBef>
              <a:spcAft>
                <a:spcPts val="0"/>
              </a:spcAft>
              <a:buNone/>
            </a:pPr>
            <a:endParaRPr/>
          </a:p>
          <a:p>
            <a:pPr marL="0" lvl="0" indent="0" algn="l" rtl="0">
              <a:spcBef>
                <a:spcPts val="0"/>
              </a:spcBef>
              <a:spcAft>
                <a:spcPts val="0"/>
              </a:spcAft>
              <a:buNone/>
            </a:pPr>
            <a:r>
              <a:rPr lang="en"/>
              <a:t>What is the best streaming service to get?</a:t>
            </a:r>
            <a:endParaRPr/>
          </a:p>
        </p:txBody>
      </p:sp>
      <p:sp>
        <p:nvSpPr>
          <p:cNvPr id="65" name="Google Shape;65;p13"/>
          <p:cNvSpPr txBox="1">
            <a:spLocks noGrp="1"/>
          </p:cNvSpPr>
          <p:nvPr>
            <p:ph type="subTitle" idx="1"/>
          </p:nvPr>
        </p:nvSpPr>
        <p:spPr>
          <a:xfrm>
            <a:off x="4589700" y="3129285"/>
            <a:ext cx="42426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Gabby Olivares</a:t>
            </a:r>
            <a:endParaRPr>
              <a:solidFill>
                <a:srgbClr val="FFFFFF"/>
              </a:solidFill>
            </a:endParaRPr>
          </a:p>
          <a:p>
            <a:pPr marL="0" lvl="0" indent="0" algn="l" rtl="0">
              <a:spcBef>
                <a:spcPts val="0"/>
              </a:spcBef>
              <a:spcAft>
                <a:spcPts val="0"/>
              </a:spcAft>
              <a:buNone/>
            </a:pPr>
            <a:r>
              <a:rPr lang="en">
                <a:solidFill>
                  <a:srgbClr val="FFFFFF"/>
                </a:solidFill>
              </a:rPr>
              <a:t>Leonardo Alvarado</a:t>
            </a:r>
            <a:endParaRPr>
              <a:solidFill>
                <a:srgbClr val="FFFFFF"/>
              </a:solidFill>
            </a:endParaRPr>
          </a:p>
          <a:p>
            <a:pPr marL="0" lvl="0" indent="0" algn="l" rtl="0">
              <a:spcBef>
                <a:spcPts val="0"/>
              </a:spcBef>
              <a:spcAft>
                <a:spcPts val="0"/>
              </a:spcAft>
              <a:buNone/>
            </a:pPr>
            <a:r>
              <a:rPr lang="en">
                <a:solidFill>
                  <a:srgbClr val="FFFFFF"/>
                </a:solidFill>
              </a:rPr>
              <a:t>Edwin Rosales</a:t>
            </a:r>
            <a:endParaRPr>
              <a:solidFill>
                <a:srgbClr val="FFFFFF"/>
              </a:solidFill>
            </a:endParaRPr>
          </a:p>
          <a:p>
            <a:pPr marL="0" lvl="0" indent="0" algn="l" rtl="0">
              <a:spcBef>
                <a:spcPts val="0"/>
              </a:spcBef>
              <a:spcAft>
                <a:spcPts val="0"/>
              </a:spcAft>
              <a:buNone/>
            </a:pPr>
            <a:r>
              <a:rPr lang="en">
                <a:solidFill>
                  <a:srgbClr val="FFFFFF"/>
                </a:solidFill>
              </a:rPr>
              <a:t>Rodrigo Lozano</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281225" y="195850"/>
            <a:ext cx="8520600" cy="102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Exploration &amp; Cleaning: </a:t>
            </a:r>
            <a:endParaRPr/>
          </a:p>
          <a:p>
            <a:pPr marL="0" lvl="0" indent="0" algn="l" rtl="0">
              <a:spcBef>
                <a:spcPts val="0"/>
              </a:spcBef>
              <a:spcAft>
                <a:spcPts val="0"/>
              </a:spcAft>
              <a:buNone/>
            </a:pPr>
            <a:r>
              <a:rPr lang="en"/>
              <a:t>Geocoding and Mapping. 4 Main steps </a:t>
            </a:r>
            <a:endParaRPr/>
          </a:p>
        </p:txBody>
      </p:sp>
      <p:sp>
        <p:nvSpPr>
          <p:cNvPr id="137" name="Google Shape;137;p22"/>
          <p:cNvSpPr txBox="1">
            <a:spLocks noGrp="1"/>
          </p:cNvSpPr>
          <p:nvPr>
            <p:ph type="body" idx="1"/>
          </p:nvPr>
        </p:nvSpPr>
        <p:spPr>
          <a:xfrm>
            <a:off x="-13650" y="1408832"/>
            <a:ext cx="977400" cy="34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900" b="1">
                <a:solidFill>
                  <a:srgbClr val="FF9900"/>
                </a:solidFill>
              </a:rPr>
              <a:t>Before</a:t>
            </a:r>
            <a:endParaRPr sz="900" b="1">
              <a:solidFill>
                <a:srgbClr val="FF9900"/>
              </a:solidFill>
            </a:endParaRPr>
          </a:p>
        </p:txBody>
      </p:sp>
      <p:pic>
        <p:nvPicPr>
          <p:cNvPr id="138" name="Google Shape;138;p22"/>
          <p:cNvPicPr preferRelativeResize="0"/>
          <p:nvPr/>
        </p:nvPicPr>
        <p:blipFill>
          <a:blip r:embed="rId3">
            <a:alphaModFix/>
          </a:blip>
          <a:stretch>
            <a:fillRect/>
          </a:stretch>
        </p:blipFill>
        <p:spPr>
          <a:xfrm>
            <a:off x="31325" y="1916000"/>
            <a:ext cx="910725" cy="3082650"/>
          </a:xfrm>
          <a:prstGeom prst="rect">
            <a:avLst/>
          </a:prstGeom>
          <a:noFill/>
          <a:ln>
            <a:noFill/>
          </a:ln>
        </p:spPr>
      </p:pic>
      <p:sp>
        <p:nvSpPr>
          <p:cNvPr id="139" name="Google Shape;139;p22"/>
          <p:cNvSpPr txBox="1">
            <a:spLocks noGrp="1"/>
          </p:cNvSpPr>
          <p:nvPr>
            <p:ph type="body" idx="1"/>
          </p:nvPr>
        </p:nvSpPr>
        <p:spPr>
          <a:xfrm>
            <a:off x="1124922" y="1373963"/>
            <a:ext cx="977400" cy="34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900" b="1">
                <a:solidFill>
                  <a:srgbClr val="93C47D"/>
                </a:solidFill>
              </a:rPr>
              <a:t>After</a:t>
            </a:r>
            <a:endParaRPr sz="900" b="1">
              <a:solidFill>
                <a:srgbClr val="93C47D"/>
              </a:solidFill>
            </a:endParaRPr>
          </a:p>
        </p:txBody>
      </p:sp>
      <p:pic>
        <p:nvPicPr>
          <p:cNvPr id="140" name="Google Shape;140;p22"/>
          <p:cNvPicPr preferRelativeResize="0"/>
          <p:nvPr/>
        </p:nvPicPr>
        <p:blipFill>
          <a:blip r:embed="rId4">
            <a:alphaModFix/>
          </a:blip>
          <a:stretch>
            <a:fillRect/>
          </a:stretch>
        </p:blipFill>
        <p:spPr>
          <a:xfrm>
            <a:off x="1282300" y="2076362"/>
            <a:ext cx="760425" cy="2974350"/>
          </a:xfrm>
          <a:prstGeom prst="rect">
            <a:avLst/>
          </a:prstGeom>
          <a:noFill/>
          <a:ln>
            <a:noFill/>
          </a:ln>
        </p:spPr>
      </p:pic>
      <p:sp>
        <p:nvSpPr>
          <p:cNvPr id="141" name="Google Shape;141;p22"/>
          <p:cNvSpPr txBox="1">
            <a:spLocks noGrp="1"/>
          </p:cNvSpPr>
          <p:nvPr>
            <p:ph type="body" idx="1"/>
          </p:nvPr>
        </p:nvSpPr>
        <p:spPr>
          <a:xfrm>
            <a:off x="149125" y="1182575"/>
            <a:ext cx="1756800" cy="34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rgbClr val="1155CC"/>
                </a:solidFill>
              </a:rPr>
              <a:t>Country split</a:t>
            </a:r>
            <a:endParaRPr sz="1100" b="1">
              <a:solidFill>
                <a:srgbClr val="1155CC"/>
              </a:solidFill>
            </a:endParaRPr>
          </a:p>
          <a:p>
            <a:pPr marL="0" lvl="0" indent="0" algn="ctr" rtl="0">
              <a:spcBef>
                <a:spcPts val="1600"/>
              </a:spcBef>
              <a:spcAft>
                <a:spcPts val="1600"/>
              </a:spcAft>
              <a:buNone/>
            </a:pPr>
            <a:endParaRPr sz="1100" b="1">
              <a:solidFill>
                <a:srgbClr val="1155CC"/>
              </a:solidFill>
            </a:endParaRPr>
          </a:p>
        </p:txBody>
      </p:sp>
      <p:sp>
        <p:nvSpPr>
          <p:cNvPr id="142" name="Google Shape;142;p22"/>
          <p:cNvSpPr txBox="1">
            <a:spLocks noGrp="1"/>
          </p:cNvSpPr>
          <p:nvPr>
            <p:ph type="body" idx="1"/>
          </p:nvPr>
        </p:nvSpPr>
        <p:spPr>
          <a:xfrm>
            <a:off x="4463175" y="1438832"/>
            <a:ext cx="977400" cy="34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900" b="1">
                <a:solidFill>
                  <a:srgbClr val="FF9900"/>
                </a:solidFill>
              </a:rPr>
              <a:t>Before</a:t>
            </a:r>
            <a:endParaRPr sz="900" b="1">
              <a:solidFill>
                <a:srgbClr val="FF9900"/>
              </a:solidFill>
            </a:endParaRPr>
          </a:p>
        </p:txBody>
      </p:sp>
      <p:sp>
        <p:nvSpPr>
          <p:cNvPr id="143" name="Google Shape;143;p22"/>
          <p:cNvSpPr txBox="1">
            <a:spLocks noGrp="1"/>
          </p:cNvSpPr>
          <p:nvPr>
            <p:ph type="body" idx="1"/>
          </p:nvPr>
        </p:nvSpPr>
        <p:spPr>
          <a:xfrm>
            <a:off x="5830347" y="1403963"/>
            <a:ext cx="977400" cy="34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900" b="1">
                <a:solidFill>
                  <a:srgbClr val="93C47D"/>
                </a:solidFill>
              </a:rPr>
              <a:t>After</a:t>
            </a:r>
            <a:endParaRPr sz="900" b="1">
              <a:solidFill>
                <a:srgbClr val="93C47D"/>
              </a:solidFill>
            </a:endParaRPr>
          </a:p>
        </p:txBody>
      </p:sp>
      <p:sp>
        <p:nvSpPr>
          <p:cNvPr id="144" name="Google Shape;144;p22"/>
          <p:cNvSpPr txBox="1">
            <a:spLocks noGrp="1"/>
          </p:cNvSpPr>
          <p:nvPr>
            <p:ph type="body" idx="1"/>
          </p:nvPr>
        </p:nvSpPr>
        <p:spPr>
          <a:xfrm>
            <a:off x="4463175" y="1182575"/>
            <a:ext cx="2222100" cy="34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000" b="1">
                <a:solidFill>
                  <a:srgbClr val="1155CC"/>
                </a:solidFill>
              </a:rPr>
              <a:t>Merge Services in 1 column</a:t>
            </a:r>
            <a:endParaRPr sz="1000" b="1">
              <a:solidFill>
                <a:srgbClr val="1155CC"/>
              </a:solidFill>
            </a:endParaRPr>
          </a:p>
        </p:txBody>
      </p:sp>
      <p:pic>
        <p:nvPicPr>
          <p:cNvPr id="145" name="Google Shape;145;p22"/>
          <p:cNvPicPr preferRelativeResize="0"/>
          <p:nvPr/>
        </p:nvPicPr>
        <p:blipFill>
          <a:blip r:embed="rId5">
            <a:alphaModFix/>
          </a:blip>
          <a:stretch>
            <a:fillRect/>
          </a:stretch>
        </p:blipFill>
        <p:spPr>
          <a:xfrm>
            <a:off x="4548600" y="1745931"/>
            <a:ext cx="1138575" cy="3176519"/>
          </a:xfrm>
          <a:prstGeom prst="rect">
            <a:avLst/>
          </a:prstGeom>
          <a:noFill/>
          <a:ln>
            <a:noFill/>
          </a:ln>
        </p:spPr>
      </p:pic>
      <p:pic>
        <p:nvPicPr>
          <p:cNvPr id="146" name="Google Shape;146;p22"/>
          <p:cNvPicPr preferRelativeResize="0"/>
          <p:nvPr/>
        </p:nvPicPr>
        <p:blipFill>
          <a:blip r:embed="rId6">
            <a:alphaModFix/>
          </a:blip>
          <a:stretch>
            <a:fillRect/>
          </a:stretch>
        </p:blipFill>
        <p:spPr>
          <a:xfrm>
            <a:off x="5913825" y="1697050"/>
            <a:ext cx="826375" cy="3252225"/>
          </a:xfrm>
          <a:prstGeom prst="rect">
            <a:avLst/>
          </a:prstGeom>
          <a:noFill/>
          <a:ln>
            <a:noFill/>
          </a:ln>
        </p:spPr>
      </p:pic>
      <p:sp>
        <p:nvSpPr>
          <p:cNvPr id="147" name="Google Shape;147;p22"/>
          <p:cNvSpPr txBox="1">
            <a:spLocks noGrp="1"/>
          </p:cNvSpPr>
          <p:nvPr>
            <p:ph type="body" idx="1"/>
          </p:nvPr>
        </p:nvSpPr>
        <p:spPr>
          <a:xfrm>
            <a:off x="2862975" y="1515032"/>
            <a:ext cx="977400" cy="34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900" b="1">
                <a:solidFill>
                  <a:srgbClr val="FF9900"/>
                </a:solidFill>
              </a:rPr>
              <a:t>Before</a:t>
            </a:r>
            <a:endParaRPr sz="900" b="1">
              <a:solidFill>
                <a:srgbClr val="FF9900"/>
              </a:solidFill>
            </a:endParaRPr>
          </a:p>
        </p:txBody>
      </p:sp>
      <p:sp>
        <p:nvSpPr>
          <p:cNvPr id="148" name="Google Shape;148;p22"/>
          <p:cNvSpPr txBox="1">
            <a:spLocks noGrp="1"/>
          </p:cNvSpPr>
          <p:nvPr>
            <p:ph type="body" idx="1"/>
          </p:nvPr>
        </p:nvSpPr>
        <p:spPr>
          <a:xfrm>
            <a:off x="2916372" y="2850838"/>
            <a:ext cx="977400" cy="34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900" b="1">
                <a:solidFill>
                  <a:srgbClr val="93C47D"/>
                </a:solidFill>
              </a:rPr>
              <a:t>After</a:t>
            </a:r>
            <a:endParaRPr sz="900" b="1">
              <a:solidFill>
                <a:srgbClr val="93C47D"/>
              </a:solidFill>
            </a:endParaRPr>
          </a:p>
        </p:txBody>
      </p:sp>
      <p:sp>
        <p:nvSpPr>
          <p:cNvPr id="149" name="Google Shape;149;p22"/>
          <p:cNvSpPr txBox="1">
            <a:spLocks noGrp="1"/>
          </p:cNvSpPr>
          <p:nvPr>
            <p:ph type="body" idx="1"/>
          </p:nvPr>
        </p:nvSpPr>
        <p:spPr>
          <a:xfrm>
            <a:off x="2100975" y="1182575"/>
            <a:ext cx="2222100" cy="34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000" b="1">
                <a:solidFill>
                  <a:srgbClr val="1155CC"/>
                </a:solidFill>
              </a:rPr>
              <a:t>Drop duplicates and NaN</a:t>
            </a:r>
            <a:endParaRPr sz="1000" b="1">
              <a:solidFill>
                <a:srgbClr val="1155CC"/>
              </a:solidFill>
            </a:endParaRPr>
          </a:p>
        </p:txBody>
      </p:sp>
      <p:pic>
        <p:nvPicPr>
          <p:cNvPr id="150" name="Google Shape;150;p22"/>
          <p:cNvPicPr preferRelativeResize="0"/>
          <p:nvPr/>
        </p:nvPicPr>
        <p:blipFill>
          <a:blip r:embed="rId7">
            <a:alphaModFix/>
          </a:blip>
          <a:stretch>
            <a:fillRect/>
          </a:stretch>
        </p:blipFill>
        <p:spPr>
          <a:xfrm>
            <a:off x="2393475" y="1918557"/>
            <a:ext cx="1238650" cy="774863"/>
          </a:xfrm>
          <a:prstGeom prst="rect">
            <a:avLst/>
          </a:prstGeom>
          <a:noFill/>
          <a:ln>
            <a:noFill/>
          </a:ln>
        </p:spPr>
      </p:pic>
      <p:pic>
        <p:nvPicPr>
          <p:cNvPr id="151" name="Google Shape;151;p22"/>
          <p:cNvPicPr preferRelativeResize="0"/>
          <p:nvPr/>
        </p:nvPicPr>
        <p:blipFill>
          <a:blip r:embed="rId8">
            <a:alphaModFix/>
          </a:blip>
          <a:stretch>
            <a:fillRect/>
          </a:stretch>
        </p:blipFill>
        <p:spPr>
          <a:xfrm>
            <a:off x="3604300" y="1967875"/>
            <a:ext cx="535000" cy="692025"/>
          </a:xfrm>
          <a:prstGeom prst="rect">
            <a:avLst/>
          </a:prstGeom>
          <a:noFill/>
          <a:ln>
            <a:noFill/>
          </a:ln>
        </p:spPr>
      </p:pic>
      <p:pic>
        <p:nvPicPr>
          <p:cNvPr id="152" name="Google Shape;152;p22"/>
          <p:cNvPicPr preferRelativeResize="0"/>
          <p:nvPr/>
        </p:nvPicPr>
        <p:blipFill>
          <a:blip r:embed="rId9">
            <a:alphaModFix/>
          </a:blip>
          <a:stretch>
            <a:fillRect/>
          </a:stretch>
        </p:blipFill>
        <p:spPr>
          <a:xfrm>
            <a:off x="2500050" y="3176990"/>
            <a:ext cx="1238650" cy="769158"/>
          </a:xfrm>
          <a:prstGeom prst="rect">
            <a:avLst/>
          </a:prstGeom>
          <a:noFill/>
          <a:ln>
            <a:noFill/>
          </a:ln>
        </p:spPr>
      </p:pic>
      <p:pic>
        <p:nvPicPr>
          <p:cNvPr id="153" name="Google Shape;153;p22"/>
          <p:cNvPicPr preferRelativeResize="0"/>
          <p:nvPr/>
        </p:nvPicPr>
        <p:blipFill>
          <a:blip r:embed="rId10">
            <a:alphaModFix/>
          </a:blip>
          <a:stretch>
            <a:fillRect/>
          </a:stretch>
        </p:blipFill>
        <p:spPr>
          <a:xfrm>
            <a:off x="3714012" y="3101400"/>
            <a:ext cx="425285" cy="769150"/>
          </a:xfrm>
          <a:prstGeom prst="rect">
            <a:avLst/>
          </a:prstGeom>
          <a:noFill/>
          <a:ln>
            <a:noFill/>
          </a:ln>
        </p:spPr>
      </p:pic>
      <p:pic>
        <p:nvPicPr>
          <p:cNvPr id="154" name="Google Shape;154;p22"/>
          <p:cNvPicPr preferRelativeResize="0"/>
          <p:nvPr/>
        </p:nvPicPr>
        <p:blipFill>
          <a:blip r:embed="rId11">
            <a:alphaModFix/>
          </a:blip>
          <a:stretch>
            <a:fillRect/>
          </a:stretch>
        </p:blipFill>
        <p:spPr>
          <a:xfrm>
            <a:off x="6920249" y="2196475"/>
            <a:ext cx="2130426" cy="566686"/>
          </a:xfrm>
          <a:prstGeom prst="rect">
            <a:avLst/>
          </a:prstGeom>
          <a:noFill/>
          <a:ln>
            <a:noFill/>
          </a:ln>
        </p:spPr>
      </p:pic>
      <p:sp>
        <p:nvSpPr>
          <p:cNvPr id="155" name="Google Shape;155;p22"/>
          <p:cNvSpPr txBox="1">
            <a:spLocks noGrp="1"/>
          </p:cNvSpPr>
          <p:nvPr>
            <p:ph type="body" idx="1"/>
          </p:nvPr>
        </p:nvSpPr>
        <p:spPr>
          <a:xfrm>
            <a:off x="7496763" y="1771557"/>
            <a:ext cx="977400" cy="34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900" b="1">
                <a:solidFill>
                  <a:srgbClr val="FF9900"/>
                </a:solidFill>
              </a:rPr>
              <a:t>Before</a:t>
            </a:r>
            <a:endParaRPr sz="900" b="1">
              <a:solidFill>
                <a:srgbClr val="FF9900"/>
              </a:solidFill>
            </a:endParaRPr>
          </a:p>
        </p:txBody>
      </p:sp>
      <p:sp>
        <p:nvSpPr>
          <p:cNvPr id="156" name="Google Shape;156;p22"/>
          <p:cNvSpPr txBox="1">
            <a:spLocks noGrp="1"/>
          </p:cNvSpPr>
          <p:nvPr>
            <p:ph type="body" idx="1"/>
          </p:nvPr>
        </p:nvSpPr>
        <p:spPr>
          <a:xfrm>
            <a:off x="7533597" y="3176988"/>
            <a:ext cx="977400" cy="34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900" b="1">
                <a:solidFill>
                  <a:srgbClr val="93C47D"/>
                </a:solidFill>
              </a:rPr>
              <a:t>After</a:t>
            </a:r>
            <a:endParaRPr sz="900" b="1">
              <a:solidFill>
                <a:srgbClr val="93C47D"/>
              </a:solidFill>
            </a:endParaRPr>
          </a:p>
        </p:txBody>
      </p:sp>
      <p:sp>
        <p:nvSpPr>
          <p:cNvPr id="157" name="Google Shape;157;p22"/>
          <p:cNvSpPr txBox="1">
            <a:spLocks noGrp="1"/>
          </p:cNvSpPr>
          <p:nvPr>
            <p:ph type="body" idx="1"/>
          </p:nvPr>
        </p:nvSpPr>
        <p:spPr>
          <a:xfrm>
            <a:off x="6825375" y="1182575"/>
            <a:ext cx="2222100" cy="456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000" b="1">
                <a:solidFill>
                  <a:srgbClr val="1155CC"/>
                </a:solidFill>
              </a:rPr>
              <a:t>Standardizing and replacing with updated names for Gmaps reading</a:t>
            </a:r>
            <a:endParaRPr sz="1000" b="1">
              <a:solidFill>
                <a:srgbClr val="1155CC"/>
              </a:solidFill>
            </a:endParaRPr>
          </a:p>
        </p:txBody>
      </p:sp>
      <p:cxnSp>
        <p:nvCxnSpPr>
          <p:cNvPr id="158" name="Google Shape;158;p22"/>
          <p:cNvCxnSpPr/>
          <p:nvPr/>
        </p:nvCxnSpPr>
        <p:spPr>
          <a:xfrm>
            <a:off x="7909262" y="2196475"/>
            <a:ext cx="501000" cy="411900"/>
          </a:xfrm>
          <a:prstGeom prst="straightConnector1">
            <a:avLst/>
          </a:prstGeom>
          <a:noFill/>
          <a:ln w="28575" cap="flat" cmpd="sng">
            <a:solidFill>
              <a:srgbClr val="FF0000"/>
            </a:solidFill>
            <a:prstDash val="solid"/>
            <a:round/>
            <a:headEnd type="none" w="med" len="med"/>
            <a:tailEnd type="triangle" w="med" len="med"/>
          </a:ln>
        </p:spPr>
      </p:cxnSp>
      <p:pic>
        <p:nvPicPr>
          <p:cNvPr id="159" name="Google Shape;159;p22"/>
          <p:cNvPicPr preferRelativeResize="0"/>
          <p:nvPr/>
        </p:nvPicPr>
        <p:blipFill>
          <a:blip r:embed="rId12">
            <a:alphaModFix/>
          </a:blip>
          <a:stretch>
            <a:fillRect/>
          </a:stretch>
        </p:blipFill>
        <p:spPr>
          <a:xfrm>
            <a:off x="6911255" y="3581805"/>
            <a:ext cx="2222100" cy="456293"/>
          </a:xfrm>
          <a:prstGeom prst="rect">
            <a:avLst/>
          </a:prstGeom>
          <a:noFill/>
          <a:ln>
            <a:noFill/>
          </a:ln>
        </p:spPr>
      </p:pic>
      <p:cxnSp>
        <p:nvCxnSpPr>
          <p:cNvPr id="160" name="Google Shape;160;p22"/>
          <p:cNvCxnSpPr/>
          <p:nvPr/>
        </p:nvCxnSpPr>
        <p:spPr>
          <a:xfrm>
            <a:off x="8010012" y="3520800"/>
            <a:ext cx="501000" cy="411900"/>
          </a:xfrm>
          <a:prstGeom prst="straightConnector1">
            <a:avLst/>
          </a:prstGeom>
          <a:noFill/>
          <a:ln w="28575" cap="flat" cmpd="sng">
            <a:solidFill>
              <a:srgbClr val="FF0000"/>
            </a:solidFill>
            <a:prstDash val="solid"/>
            <a:round/>
            <a:headEnd type="none" w="med" len="med"/>
            <a:tailEnd type="triangle" w="med" len="med"/>
          </a:ln>
        </p:spPr>
      </p:cxnSp>
      <p:cxnSp>
        <p:nvCxnSpPr>
          <p:cNvPr id="161" name="Google Shape;161;p22"/>
          <p:cNvCxnSpPr/>
          <p:nvPr/>
        </p:nvCxnSpPr>
        <p:spPr>
          <a:xfrm>
            <a:off x="7909262" y="2196475"/>
            <a:ext cx="501000" cy="411900"/>
          </a:xfrm>
          <a:prstGeom prst="straightConnector1">
            <a:avLst/>
          </a:prstGeom>
          <a:noFill/>
          <a:ln w="28575" cap="flat" cmpd="sng">
            <a:solidFill>
              <a:srgbClr val="FF0000"/>
            </a:solidFill>
            <a:prstDash val="solid"/>
            <a:round/>
            <a:headEnd type="none" w="med" len="med"/>
            <a:tailEnd type="triangle" w="med" len="med"/>
          </a:ln>
        </p:spPr>
      </p:cxnSp>
      <p:pic>
        <p:nvPicPr>
          <p:cNvPr id="162" name="Google Shape;162;p22"/>
          <p:cNvPicPr preferRelativeResize="0"/>
          <p:nvPr/>
        </p:nvPicPr>
        <p:blipFill>
          <a:blip r:embed="rId13">
            <a:alphaModFix/>
          </a:blip>
          <a:stretch>
            <a:fillRect/>
          </a:stretch>
        </p:blipFill>
        <p:spPr>
          <a:xfrm>
            <a:off x="2067150" y="4196201"/>
            <a:ext cx="2365824" cy="285375"/>
          </a:xfrm>
          <a:prstGeom prst="rect">
            <a:avLst/>
          </a:prstGeom>
          <a:noFill/>
          <a:ln>
            <a:noFill/>
          </a:ln>
        </p:spPr>
      </p:pic>
      <p:pic>
        <p:nvPicPr>
          <p:cNvPr id="163" name="Google Shape;163;p22"/>
          <p:cNvPicPr preferRelativeResize="0"/>
          <p:nvPr/>
        </p:nvPicPr>
        <p:blipFill>
          <a:blip r:embed="rId14">
            <a:alphaModFix/>
          </a:blip>
          <a:stretch>
            <a:fillRect/>
          </a:stretch>
        </p:blipFill>
        <p:spPr>
          <a:xfrm>
            <a:off x="0" y="1717775"/>
            <a:ext cx="2343900" cy="285375"/>
          </a:xfrm>
          <a:prstGeom prst="rect">
            <a:avLst/>
          </a:prstGeom>
          <a:noFill/>
          <a:ln>
            <a:noFill/>
          </a:ln>
        </p:spPr>
      </p:pic>
      <p:pic>
        <p:nvPicPr>
          <p:cNvPr id="164" name="Google Shape;164;p22"/>
          <p:cNvPicPr preferRelativeResize="0"/>
          <p:nvPr/>
        </p:nvPicPr>
        <p:blipFill>
          <a:blip r:embed="rId15">
            <a:alphaModFix/>
          </a:blip>
          <a:stretch>
            <a:fillRect/>
          </a:stretch>
        </p:blipFill>
        <p:spPr>
          <a:xfrm>
            <a:off x="4497575" y="4038100"/>
            <a:ext cx="2153326" cy="769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311700" y="87175"/>
            <a:ext cx="8520600" cy="146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Exploration &amp; Cleaning:</a:t>
            </a:r>
            <a:endParaRPr/>
          </a:p>
          <a:p>
            <a:pPr marL="0" lvl="0" indent="0" algn="l" rtl="0">
              <a:spcBef>
                <a:spcPts val="0"/>
              </a:spcBef>
              <a:spcAft>
                <a:spcPts val="0"/>
              </a:spcAft>
              <a:buNone/>
            </a:pPr>
            <a:r>
              <a:rPr lang="en"/>
              <a:t>Separating columns by Genre</a:t>
            </a:r>
            <a:endParaRPr/>
          </a:p>
        </p:txBody>
      </p:sp>
      <p:sp>
        <p:nvSpPr>
          <p:cNvPr id="170" name="Google Shape;170;p23"/>
          <p:cNvSpPr txBox="1">
            <a:spLocks noGrp="1"/>
          </p:cNvSpPr>
          <p:nvPr>
            <p:ph type="body" idx="1"/>
          </p:nvPr>
        </p:nvSpPr>
        <p:spPr>
          <a:xfrm>
            <a:off x="1499150" y="4793107"/>
            <a:ext cx="977400" cy="34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900" b="1">
                <a:solidFill>
                  <a:srgbClr val="FF9900"/>
                </a:solidFill>
              </a:rPr>
              <a:t>Before</a:t>
            </a:r>
            <a:endParaRPr sz="900" b="1">
              <a:solidFill>
                <a:srgbClr val="FF9900"/>
              </a:solidFill>
            </a:endParaRPr>
          </a:p>
        </p:txBody>
      </p:sp>
      <p:sp>
        <p:nvSpPr>
          <p:cNvPr id="171" name="Google Shape;171;p23"/>
          <p:cNvSpPr txBox="1">
            <a:spLocks noGrp="1"/>
          </p:cNvSpPr>
          <p:nvPr>
            <p:ph type="body" idx="1"/>
          </p:nvPr>
        </p:nvSpPr>
        <p:spPr>
          <a:xfrm>
            <a:off x="6293847" y="4734063"/>
            <a:ext cx="977400" cy="34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900" b="1">
                <a:solidFill>
                  <a:srgbClr val="93C47D"/>
                </a:solidFill>
              </a:rPr>
              <a:t>After</a:t>
            </a:r>
            <a:endParaRPr sz="900" b="1">
              <a:solidFill>
                <a:srgbClr val="93C47D"/>
              </a:solidFill>
            </a:endParaRPr>
          </a:p>
        </p:txBody>
      </p:sp>
      <p:cxnSp>
        <p:nvCxnSpPr>
          <p:cNvPr id="172" name="Google Shape;172;p23"/>
          <p:cNvCxnSpPr/>
          <p:nvPr/>
        </p:nvCxnSpPr>
        <p:spPr>
          <a:xfrm>
            <a:off x="4024875" y="2955775"/>
            <a:ext cx="377400" cy="0"/>
          </a:xfrm>
          <a:prstGeom prst="straightConnector1">
            <a:avLst/>
          </a:prstGeom>
          <a:noFill/>
          <a:ln w="28575" cap="flat" cmpd="sng">
            <a:solidFill>
              <a:srgbClr val="FF0000"/>
            </a:solidFill>
            <a:prstDash val="solid"/>
            <a:round/>
            <a:headEnd type="none" w="med" len="med"/>
            <a:tailEnd type="triangle" w="med" len="med"/>
          </a:ln>
        </p:spPr>
      </p:cxnSp>
      <p:pic>
        <p:nvPicPr>
          <p:cNvPr id="173" name="Google Shape;173;p23"/>
          <p:cNvPicPr preferRelativeResize="0"/>
          <p:nvPr/>
        </p:nvPicPr>
        <p:blipFill>
          <a:blip r:embed="rId3">
            <a:alphaModFix/>
          </a:blip>
          <a:stretch>
            <a:fillRect/>
          </a:stretch>
        </p:blipFill>
        <p:spPr>
          <a:xfrm>
            <a:off x="432825" y="1693600"/>
            <a:ext cx="3367575" cy="3040475"/>
          </a:xfrm>
          <a:prstGeom prst="rect">
            <a:avLst/>
          </a:prstGeom>
          <a:noFill/>
          <a:ln>
            <a:noFill/>
          </a:ln>
        </p:spPr>
      </p:pic>
      <p:pic>
        <p:nvPicPr>
          <p:cNvPr id="174" name="Google Shape;174;p23"/>
          <p:cNvPicPr preferRelativeResize="0"/>
          <p:nvPr/>
        </p:nvPicPr>
        <p:blipFill rotWithShape="1">
          <a:blip r:embed="rId4">
            <a:alphaModFix/>
          </a:blip>
          <a:srcRect l="9721" r="39696" b="2903"/>
          <a:stretch/>
        </p:blipFill>
        <p:spPr>
          <a:xfrm>
            <a:off x="4572000" y="1730575"/>
            <a:ext cx="4195977" cy="2909050"/>
          </a:xfrm>
          <a:prstGeom prst="rect">
            <a:avLst/>
          </a:prstGeom>
          <a:noFill/>
          <a:ln>
            <a:noFill/>
          </a:ln>
        </p:spPr>
      </p:pic>
      <p:sp>
        <p:nvSpPr>
          <p:cNvPr id="175" name="Google Shape;175;p23"/>
          <p:cNvSpPr txBox="1">
            <a:spLocks noGrp="1"/>
          </p:cNvSpPr>
          <p:nvPr>
            <p:ph type="body" idx="1"/>
          </p:nvPr>
        </p:nvSpPr>
        <p:spPr>
          <a:xfrm>
            <a:off x="-542625" y="1290775"/>
            <a:ext cx="8051400" cy="34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rgbClr val="1155CC"/>
                </a:solidFill>
              </a:rPr>
              <a:t>In order to analyze our  we had to split the genres that were on the same column, to split in several rows.</a:t>
            </a:r>
            <a:endParaRPr sz="1100" b="1">
              <a:solidFill>
                <a:srgbClr val="1155CC"/>
              </a:solidFill>
            </a:endParaRPr>
          </a:p>
          <a:p>
            <a:pPr marL="0" lvl="0" indent="0" algn="ctr" rtl="0">
              <a:spcBef>
                <a:spcPts val="1600"/>
              </a:spcBef>
              <a:spcAft>
                <a:spcPts val="1600"/>
              </a:spcAft>
              <a:buNone/>
            </a:pPr>
            <a:endParaRPr sz="1100" b="1">
              <a:solidFill>
                <a:srgbClr val="1155C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285700" y="162350"/>
            <a:ext cx="3706500" cy="236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t>
            </a:r>
            <a:endParaRPr/>
          </a:p>
          <a:p>
            <a:pPr marL="914400" lvl="0" indent="0" algn="l" rtl="0">
              <a:spcBef>
                <a:spcPts val="0"/>
              </a:spcBef>
              <a:spcAft>
                <a:spcPts val="0"/>
              </a:spcAft>
              <a:buNone/>
            </a:pPr>
            <a:r>
              <a:rPr lang="en"/>
              <a:t>Analysis</a:t>
            </a:r>
            <a:endParaRPr/>
          </a:p>
          <a:p>
            <a:pPr marL="0" lvl="0" indent="0" algn="l" rtl="0">
              <a:spcBef>
                <a:spcPts val="0"/>
              </a:spcBef>
              <a:spcAft>
                <a:spcPts val="0"/>
              </a:spcAft>
              <a:buNone/>
            </a:pPr>
            <a:r>
              <a:rPr lang="en"/>
              <a:t>			&amp;</a:t>
            </a:r>
            <a:endParaRPr/>
          </a:p>
          <a:p>
            <a:pPr marL="1371600" lvl="0" indent="457200" algn="l" rtl="0">
              <a:spcBef>
                <a:spcPts val="0"/>
              </a:spcBef>
              <a:spcAft>
                <a:spcPts val="0"/>
              </a:spcAft>
              <a:buNone/>
            </a:pPr>
            <a:r>
              <a:rPr lang="en"/>
              <a:t>Process</a:t>
            </a:r>
            <a:endParaRPr/>
          </a:p>
        </p:txBody>
      </p:sp>
      <p:pic>
        <p:nvPicPr>
          <p:cNvPr id="181" name="Google Shape;181;p24"/>
          <p:cNvPicPr preferRelativeResize="0"/>
          <p:nvPr/>
        </p:nvPicPr>
        <p:blipFill>
          <a:blip r:embed="rId3">
            <a:alphaModFix/>
          </a:blip>
          <a:stretch>
            <a:fillRect/>
          </a:stretch>
        </p:blipFill>
        <p:spPr>
          <a:xfrm>
            <a:off x="0" y="2685200"/>
            <a:ext cx="4335501" cy="2458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311700" y="28900"/>
            <a:ext cx="65265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Question: </a:t>
            </a:r>
            <a:endParaRPr sz="2700"/>
          </a:p>
          <a:p>
            <a:pPr marL="457200" lvl="0" indent="-323850" algn="l" rtl="0">
              <a:spcBef>
                <a:spcPts val="0"/>
              </a:spcBef>
              <a:spcAft>
                <a:spcPts val="0"/>
              </a:spcAft>
              <a:buSzPts val="1500"/>
              <a:buAutoNum type="arabicPeriod"/>
            </a:pPr>
            <a:r>
              <a:rPr lang="en" sz="1500"/>
              <a:t>How many movies are there in total for each platform.</a:t>
            </a:r>
            <a:endParaRPr sz="1500"/>
          </a:p>
          <a:p>
            <a:pPr marL="457200" lvl="0" indent="-323850" algn="l" rtl="0">
              <a:spcBef>
                <a:spcPts val="0"/>
              </a:spcBef>
              <a:spcAft>
                <a:spcPts val="0"/>
              </a:spcAft>
              <a:buSzPts val="1500"/>
              <a:buAutoNum type="arabicPeriod"/>
            </a:pPr>
            <a:r>
              <a:rPr lang="en" sz="1500"/>
              <a:t>How is the IMDb movie score distributed in all the platforms?</a:t>
            </a:r>
            <a:endParaRPr sz="1500"/>
          </a:p>
        </p:txBody>
      </p:sp>
      <p:sp>
        <p:nvSpPr>
          <p:cNvPr id="187" name="Google Shape;187;p25"/>
          <p:cNvSpPr txBox="1">
            <a:spLocks noGrp="1"/>
          </p:cNvSpPr>
          <p:nvPr>
            <p:ph type="body" idx="1"/>
          </p:nvPr>
        </p:nvSpPr>
        <p:spPr>
          <a:xfrm>
            <a:off x="311700" y="1505700"/>
            <a:ext cx="2713800" cy="307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we go into the movie scores, let’s first see how many movies each platform has in total.</a:t>
            </a:r>
            <a:endParaRPr/>
          </a:p>
          <a:p>
            <a:pPr marL="0" lvl="0" indent="0" algn="l" rtl="0">
              <a:spcBef>
                <a:spcPts val="1600"/>
              </a:spcBef>
              <a:spcAft>
                <a:spcPts val="0"/>
              </a:spcAft>
              <a:buNone/>
            </a:pPr>
            <a:r>
              <a:rPr lang="en"/>
              <a:t>As we can see on the graph, Amazon Prime has the selection of movies out of all the platforms.</a:t>
            </a:r>
            <a:endParaRPr/>
          </a:p>
          <a:p>
            <a:pPr marL="0" lvl="0" indent="0" algn="l" rtl="0">
              <a:spcBef>
                <a:spcPts val="1600"/>
              </a:spcBef>
              <a:spcAft>
                <a:spcPts val="1600"/>
              </a:spcAft>
              <a:buNone/>
            </a:pPr>
            <a:r>
              <a:rPr lang="en"/>
              <a:t>However, quantity is not always equal to quality...</a:t>
            </a:r>
            <a:endParaRPr/>
          </a:p>
        </p:txBody>
      </p:sp>
      <p:pic>
        <p:nvPicPr>
          <p:cNvPr id="188" name="Google Shape;188;p25"/>
          <p:cNvPicPr preferRelativeResize="0"/>
          <p:nvPr/>
        </p:nvPicPr>
        <p:blipFill>
          <a:blip r:embed="rId3">
            <a:alphaModFix/>
          </a:blip>
          <a:stretch>
            <a:fillRect/>
          </a:stretch>
        </p:blipFill>
        <p:spPr>
          <a:xfrm>
            <a:off x="4396025" y="1407550"/>
            <a:ext cx="3340700" cy="3637800"/>
          </a:xfrm>
          <a:prstGeom prst="rect">
            <a:avLst/>
          </a:prstGeom>
          <a:noFill/>
          <a:ln>
            <a:noFill/>
          </a:ln>
          <a:effectLst>
            <a:outerShdw blurRad="57150" dist="19050" dir="600000" algn="bl" rotWithShape="0">
              <a:srgbClr val="000000">
                <a:alpha val="50000"/>
              </a:srgbClr>
            </a:outerShdw>
          </a:effectLst>
        </p:spPr>
      </p:pic>
      <p:pic>
        <p:nvPicPr>
          <p:cNvPr id="189" name="Google Shape;189;p25"/>
          <p:cNvPicPr preferRelativeResize="0"/>
          <p:nvPr/>
        </p:nvPicPr>
        <p:blipFill>
          <a:blip r:embed="rId4">
            <a:alphaModFix/>
          </a:blip>
          <a:stretch>
            <a:fillRect/>
          </a:stretch>
        </p:blipFill>
        <p:spPr>
          <a:xfrm>
            <a:off x="6838150" y="0"/>
            <a:ext cx="2305849" cy="1291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a:spLocks noGrp="1"/>
          </p:cNvSpPr>
          <p:nvPr>
            <p:ph type="body" idx="4294967295"/>
          </p:nvPr>
        </p:nvSpPr>
        <p:spPr>
          <a:xfrm>
            <a:off x="164525" y="1108350"/>
            <a:ext cx="2713800" cy="292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000000"/>
                </a:solidFill>
              </a:rPr>
              <a:t>Because quantity =/= to quality, now we can investigate how IMDb scores are distributed along the movies of each platform.</a:t>
            </a:r>
            <a:endParaRPr sz="1100">
              <a:solidFill>
                <a:srgbClr val="000000"/>
              </a:solidFill>
            </a:endParaRPr>
          </a:p>
          <a:p>
            <a:pPr marL="0" lvl="0" indent="0" algn="l" rtl="0">
              <a:spcBef>
                <a:spcPts val="1600"/>
              </a:spcBef>
              <a:spcAft>
                <a:spcPts val="0"/>
              </a:spcAft>
              <a:buNone/>
            </a:pPr>
            <a:r>
              <a:rPr lang="en" sz="1100">
                <a:solidFill>
                  <a:srgbClr val="000000"/>
                </a:solidFill>
              </a:rPr>
              <a:t>We can see on this new graph, that Disney+ and Netflix have a better IMDb score distribution than the rest of the streaming services.</a:t>
            </a:r>
            <a:endParaRPr sz="1100">
              <a:solidFill>
                <a:srgbClr val="000000"/>
              </a:solidFill>
            </a:endParaRPr>
          </a:p>
          <a:p>
            <a:pPr marL="0" lvl="0" indent="0" algn="l" rtl="0">
              <a:spcBef>
                <a:spcPts val="1600"/>
              </a:spcBef>
              <a:spcAft>
                <a:spcPts val="1600"/>
              </a:spcAft>
              <a:buNone/>
            </a:pPr>
            <a:r>
              <a:rPr lang="en" sz="1100">
                <a:solidFill>
                  <a:srgbClr val="000000"/>
                </a:solidFill>
              </a:rPr>
              <a:t>Even if Disney+ has the lowest selection of movies in their collection, as we saw before, they have top-rated movies in their collection.</a:t>
            </a:r>
            <a:endParaRPr sz="1100">
              <a:solidFill>
                <a:srgbClr val="000000"/>
              </a:solidFill>
            </a:endParaRPr>
          </a:p>
        </p:txBody>
      </p:sp>
      <p:pic>
        <p:nvPicPr>
          <p:cNvPr id="195" name="Google Shape;195;p26"/>
          <p:cNvPicPr preferRelativeResize="0"/>
          <p:nvPr/>
        </p:nvPicPr>
        <p:blipFill>
          <a:blip r:embed="rId3">
            <a:alphaModFix/>
          </a:blip>
          <a:stretch>
            <a:fillRect/>
          </a:stretch>
        </p:blipFill>
        <p:spPr>
          <a:xfrm>
            <a:off x="2878325" y="674000"/>
            <a:ext cx="5960874" cy="3795496"/>
          </a:xfrm>
          <a:prstGeom prst="rect">
            <a:avLst/>
          </a:prstGeom>
          <a:noFill/>
          <a:ln>
            <a:noFill/>
          </a:ln>
          <a:effectLst>
            <a:outerShdw blurRad="57150" dist="19050" dir="960000" algn="bl" rotWithShape="0">
              <a:srgbClr val="000000">
                <a:alpha val="55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311725" y="-32475"/>
            <a:ext cx="8520600" cy="12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 </a:t>
            </a:r>
            <a:endParaRPr/>
          </a:p>
          <a:p>
            <a:pPr marL="0" lvl="0" indent="0" algn="l" rtl="0">
              <a:spcBef>
                <a:spcPts val="0"/>
              </a:spcBef>
              <a:spcAft>
                <a:spcPts val="0"/>
              </a:spcAft>
              <a:buNone/>
            </a:pPr>
            <a:r>
              <a:rPr lang="en" sz="1500"/>
              <a:t>1.Which is the top rated movie of all times by users?</a:t>
            </a:r>
            <a:endParaRPr sz="1500"/>
          </a:p>
          <a:p>
            <a:pPr marL="0" lvl="0" indent="0" algn="l" rtl="0">
              <a:spcBef>
                <a:spcPts val="0"/>
              </a:spcBef>
              <a:spcAft>
                <a:spcPts val="0"/>
              </a:spcAft>
              <a:buNone/>
            </a:pPr>
            <a:r>
              <a:rPr lang="en" sz="1500"/>
              <a:t>2.From which countries and services does the top 5 movies come?</a:t>
            </a:r>
            <a:endParaRPr sz="1500"/>
          </a:p>
          <a:p>
            <a:pPr marL="0" lvl="0" indent="0" algn="l" rtl="0">
              <a:spcBef>
                <a:spcPts val="0"/>
              </a:spcBef>
              <a:spcAft>
                <a:spcPts val="0"/>
              </a:spcAft>
              <a:buNone/>
            </a:pPr>
            <a:r>
              <a:rPr lang="en" sz="1500"/>
              <a:t>3.Which is the oldest and newest movies ranked the best, by users?</a:t>
            </a:r>
            <a:endParaRPr sz="1500"/>
          </a:p>
          <a:p>
            <a:pPr marL="0" lvl="0" indent="0" algn="l" rtl="0">
              <a:spcBef>
                <a:spcPts val="0"/>
              </a:spcBef>
              <a:spcAft>
                <a:spcPts val="0"/>
              </a:spcAft>
              <a:buNone/>
            </a:pPr>
            <a:endParaRPr/>
          </a:p>
        </p:txBody>
      </p:sp>
      <p:sp>
        <p:nvSpPr>
          <p:cNvPr id="201" name="Google Shape;201;p27"/>
          <p:cNvSpPr txBox="1">
            <a:spLocks noGrp="1"/>
          </p:cNvSpPr>
          <p:nvPr>
            <p:ph type="body" idx="1"/>
          </p:nvPr>
        </p:nvSpPr>
        <p:spPr>
          <a:xfrm>
            <a:off x="66525" y="1321050"/>
            <a:ext cx="4505400" cy="36975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sz="1000" b="1"/>
              <a:t>The Top rated movie of all times by users is</a:t>
            </a:r>
            <a:r>
              <a:rPr lang="en" sz="1000"/>
              <a:t>: Finding Family, a history documental from 2013 based on a true 56 minutes story of Alex Chivescu, from Bosnia. </a:t>
            </a:r>
            <a:r>
              <a:rPr lang="en" sz="700"/>
              <a:t>https://www.hallmarkmoviesandmysteries.com/finding-a-family/about</a:t>
            </a:r>
            <a:endParaRPr sz="700"/>
          </a:p>
          <a:p>
            <a:pPr marL="457200" lvl="0" indent="-292100" algn="l" rtl="0">
              <a:spcBef>
                <a:spcPts val="0"/>
              </a:spcBef>
              <a:spcAft>
                <a:spcPts val="0"/>
              </a:spcAft>
              <a:buSzPts val="1000"/>
              <a:buChar char="●"/>
            </a:pPr>
            <a:r>
              <a:rPr lang="en" sz="1000" b="1"/>
              <a:t>The Top 5 movies</a:t>
            </a:r>
            <a:r>
              <a:rPr lang="en" sz="1000"/>
              <a:t> from all times  are from: Bosnia, UK, Canada, Turkey, Australia and Japan</a:t>
            </a:r>
            <a:endParaRPr sz="1000"/>
          </a:p>
          <a:p>
            <a:pPr marL="457200" lvl="0" indent="-292100" algn="l" rtl="0">
              <a:spcBef>
                <a:spcPts val="0"/>
              </a:spcBef>
              <a:spcAft>
                <a:spcPts val="0"/>
              </a:spcAft>
              <a:buSzPts val="1000"/>
              <a:buChar char="●"/>
            </a:pPr>
            <a:r>
              <a:rPr lang="en" sz="1000"/>
              <a:t>As well as the majority came from </a:t>
            </a:r>
            <a:r>
              <a:rPr lang="en" sz="1000" b="1"/>
              <a:t>Prime Video streaming service</a:t>
            </a:r>
            <a:endParaRPr sz="1000" b="1"/>
          </a:p>
          <a:p>
            <a:pPr marL="0" lvl="0" indent="0" algn="l" rtl="0">
              <a:spcBef>
                <a:spcPts val="1600"/>
              </a:spcBef>
              <a:spcAft>
                <a:spcPts val="0"/>
              </a:spcAft>
              <a:buNone/>
            </a:pPr>
            <a:endParaRPr sz="1000"/>
          </a:p>
          <a:p>
            <a:pPr marL="0" lvl="0" indent="0" algn="l" rtl="0">
              <a:spcBef>
                <a:spcPts val="1600"/>
              </a:spcBef>
              <a:spcAft>
                <a:spcPts val="0"/>
              </a:spcAft>
              <a:buNone/>
            </a:pPr>
            <a:endParaRPr sz="1000"/>
          </a:p>
          <a:p>
            <a:pPr marL="457200" lvl="0" indent="0" algn="l" rtl="0">
              <a:spcBef>
                <a:spcPts val="1600"/>
              </a:spcBef>
              <a:spcAft>
                <a:spcPts val="0"/>
              </a:spcAft>
              <a:buNone/>
            </a:pPr>
            <a:endParaRPr sz="1000"/>
          </a:p>
          <a:p>
            <a:pPr marL="457200" lvl="0" indent="0" algn="l" rtl="0">
              <a:spcBef>
                <a:spcPts val="1600"/>
              </a:spcBef>
              <a:spcAft>
                <a:spcPts val="0"/>
              </a:spcAft>
              <a:buNone/>
            </a:pPr>
            <a:endParaRPr sz="1000" b="1"/>
          </a:p>
          <a:p>
            <a:pPr marL="457200" lvl="0" indent="-292100" algn="l" rtl="0">
              <a:spcBef>
                <a:spcPts val="1600"/>
              </a:spcBef>
              <a:spcAft>
                <a:spcPts val="0"/>
              </a:spcAft>
              <a:buSzPts val="1000"/>
              <a:buChar char="●"/>
            </a:pPr>
            <a:r>
              <a:rPr lang="en" sz="1000" b="1"/>
              <a:t>Insight: Users rating is not related or determined </a:t>
            </a:r>
            <a:r>
              <a:rPr lang="en" sz="1000"/>
              <a:t>by the country of origin nor if it is a new or old movie; but other attributes.</a:t>
            </a:r>
            <a:endParaRPr sz="1000"/>
          </a:p>
          <a:p>
            <a:pPr marL="457200" lvl="0" indent="0" algn="l" rtl="0">
              <a:spcBef>
                <a:spcPts val="1600"/>
              </a:spcBef>
              <a:spcAft>
                <a:spcPts val="1600"/>
              </a:spcAft>
              <a:buNone/>
            </a:pPr>
            <a:endParaRPr sz="1000"/>
          </a:p>
        </p:txBody>
      </p:sp>
      <p:pic>
        <p:nvPicPr>
          <p:cNvPr id="202" name="Google Shape;202;p27"/>
          <p:cNvPicPr preferRelativeResize="0"/>
          <p:nvPr/>
        </p:nvPicPr>
        <p:blipFill>
          <a:blip r:embed="rId3">
            <a:alphaModFix/>
          </a:blip>
          <a:stretch>
            <a:fillRect/>
          </a:stretch>
        </p:blipFill>
        <p:spPr>
          <a:xfrm>
            <a:off x="6838150" y="0"/>
            <a:ext cx="2305849" cy="1291200"/>
          </a:xfrm>
          <a:prstGeom prst="rect">
            <a:avLst/>
          </a:prstGeom>
          <a:noFill/>
          <a:ln>
            <a:noFill/>
          </a:ln>
        </p:spPr>
      </p:pic>
      <p:pic>
        <p:nvPicPr>
          <p:cNvPr id="203" name="Google Shape;203;p27"/>
          <p:cNvPicPr preferRelativeResize="0"/>
          <p:nvPr/>
        </p:nvPicPr>
        <p:blipFill>
          <a:blip r:embed="rId4">
            <a:alphaModFix/>
          </a:blip>
          <a:stretch>
            <a:fillRect/>
          </a:stretch>
        </p:blipFill>
        <p:spPr>
          <a:xfrm>
            <a:off x="722475" y="2931950"/>
            <a:ext cx="3321949" cy="1113075"/>
          </a:xfrm>
          <a:prstGeom prst="rect">
            <a:avLst/>
          </a:prstGeom>
          <a:noFill/>
          <a:ln>
            <a:noFill/>
          </a:ln>
        </p:spPr>
      </p:pic>
      <p:sp>
        <p:nvSpPr>
          <p:cNvPr id="204" name="Google Shape;204;p27"/>
          <p:cNvSpPr txBox="1">
            <a:spLocks noGrp="1"/>
          </p:cNvSpPr>
          <p:nvPr>
            <p:ph type="body" idx="1"/>
          </p:nvPr>
        </p:nvSpPr>
        <p:spPr>
          <a:xfrm>
            <a:off x="4638525" y="1321050"/>
            <a:ext cx="4505400" cy="36975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sz="1000"/>
              <a:t>And </a:t>
            </a:r>
            <a:r>
              <a:rPr lang="en" sz="1000" b="1"/>
              <a:t>what about the oldest and newest movies ranked the best? </a:t>
            </a:r>
            <a:r>
              <a:rPr lang="en" sz="1000"/>
              <a:t>Well, based on the releasing Year, the recent movie ranked the best is...</a:t>
            </a:r>
            <a:endParaRPr sz="1000"/>
          </a:p>
          <a:p>
            <a:pPr marL="457200" lvl="0" indent="0" algn="l" rtl="0">
              <a:spcBef>
                <a:spcPts val="1600"/>
              </a:spcBef>
              <a:spcAft>
                <a:spcPts val="0"/>
              </a:spcAft>
              <a:buNone/>
            </a:pPr>
            <a:endParaRPr sz="1000"/>
          </a:p>
          <a:p>
            <a:pPr marL="0" lvl="0" indent="0" algn="l" rtl="0">
              <a:spcBef>
                <a:spcPts val="1600"/>
              </a:spcBef>
              <a:spcAft>
                <a:spcPts val="0"/>
              </a:spcAft>
              <a:buNone/>
            </a:pPr>
            <a:endParaRPr sz="1000"/>
          </a:p>
          <a:p>
            <a:pPr marL="0" lvl="0" indent="0" algn="l" rtl="0">
              <a:spcBef>
                <a:spcPts val="1600"/>
              </a:spcBef>
              <a:spcAft>
                <a:spcPts val="0"/>
              </a:spcAft>
              <a:buNone/>
            </a:pPr>
            <a:endParaRPr sz="1000"/>
          </a:p>
          <a:p>
            <a:pPr marL="457200" lvl="0" indent="-292100" algn="l" rtl="0">
              <a:spcBef>
                <a:spcPts val="1600"/>
              </a:spcBef>
              <a:spcAft>
                <a:spcPts val="0"/>
              </a:spcAft>
              <a:buSzPts val="1000"/>
              <a:buChar char="●"/>
            </a:pPr>
            <a:r>
              <a:rPr lang="en" sz="1000"/>
              <a:t>And the best oldie is…..</a:t>
            </a:r>
            <a:endParaRPr sz="1000"/>
          </a:p>
          <a:p>
            <a:pPr marL="0" lvl="0" indent="0" algn="l" rtl="0">
              <a:spcBef>
                <a:spcPts val="1600"/>
              </a:spcBef>
              <a:spcAft>
                <a:spcPts val="0"/>
              </a:spcAft>
              <a:buNone/>
            </a:pPr>
            <a:endParaRPr sz="1000"/>
          </a:p>
          <a:p>
            <a:pPr marL="0" lvl="0" indent="0" algn="l" rtl="0">
              <a:spcBef>
                <a:spcPts val="1600"/>
              </a:spcBef>
              <a:spcAft>
                <a:spcPts val="0"/>
              </a:spcAft>
              <a:buNone/>
            </a:pPr>
            <a:endParaRPr sz="1000"/>
          </a:p>
          <a:p>
            <a:pPr marL="0" lvl="0" indent="0" algn="l" rtl="0">
              <a:spcBef>
                <a:spcPts val="1600"/>
              </a:spcBef>
              <a:spcAft>
                <a:spcPts val="0"/>
              </a:spcAft>
              <a:buNone/>
            </a:pPr>
            <a:endParaRPr sz="1000"/>
          </a:p>
          <a:p>
            <a:pPr marL="0" lvl="0" indent="0" algn="l" rtl="0">
              <a:spcBef>
                <a:spcPts val="1600"/>
              </a:spcBef>
              <a:spcAft>
                <a:spcPts val="0"/>
              </a:spcAft>
              <a:buNone/>
            </a:pPr>
            <a:endParaRPr sz="1000"/>
          </a:p>
          <a:p>
            <a:pPr marL="0" lvl="0" indent="0" algn="l" rtl="0">
              <a:spcBef>
                <a:spcPts val="1600"/>
              </a:spcBef>
              <a:spcAft>
                <a:spcPts val="0"/>
              </a:spcAft>
              <a:buNone/>
            </a:pPr>
            <a:endParaRPr sz="1000"/>
          </a:p>
          <a:p>
            <a:pPr marL="0" lvl="0" indent="0" algn="l" rtl="0">
              <a:spcBef>
                <a:spcPts val="1600"/>
              </a:spcBef>
              <a:spcAft>
                <a:spcPts val="0"/>
              </a:spcAft>
              <a:buNone/>
            </a:pPr>
            <a:endParaRPr sz="1000"/>
          </a:p>
          <a:p>
            <a:pPr marL="0" lvl="0" indent="0" algn="l" rtl="0">
              <a:spcBef>
                <a:spcPts val="1600"/>
              </a:spcBef>
              <a:spcAft>
                <a:spcPts val="0"/>
              </a:spcAft>
              <a:buNone/>
            </a:pPr>
            <a:endParaRPr sz="1000"/>
          </a:p>
          <a:p>
            <a:pPr marL="0" lvl="0" indent="0" algn="l" rtl="0">
              <a:spcBef>
                <a:spcPts val="1600"/>
              </a:spcBef>
              <a:spcAft>
                <a:spcPts val="0"/>
              </a:spcAft>
              <a:buNone/>
            </a:pPr>
            <a:endParaRPr sz="1200" b="1"/>
          </a:p>
          <a:p>
            <a:pPr marL="457200" lvl="0" indent="0" algn="l" rtl="0">
              <a:spcBef>
                <a:spcPts val="1600"/>
              </a:spcBef>
              <a:spcAft>
                <a:spcPts val="1600"/>
              </a:spcAft>
              <a:buNone/>
            </a:pPr>
            <a:endParaRPr sz="1000"/>
          </a:p>
        </p:txBody>
      </p:sp>
      <p:pic>
        <p:nvPicPr>
          <p:cNvPr id="205" name="Google Shape;205;p27"/>
          <p:cNvPicPr preferRelativeResize="0"/>
          <p:nvPr/>
        </p:nvPicPr>
        <p:blipFill>
          <a:blip r:embed="rId5">
            <a:alphaModFix/>
          </a:blip>
          <a:stretch>
            <a:fillRect/>
          </a:stretch>
        </p:blipFill>
        <p:spPr>
          <a:xfrm>
            <a:off x="5219315" y="1974793"/>
            <a:ext cx="2766510" cy="1067700"/>
          </a:xfrm>
          <a:prstGeom prst="rect">
            <a:avLst/>
          </a:prstGeom>
          <a:noFill/>
          <a:ln>
            <a:noFill/>
          </a:ln>
        </p:spPr>
      </p:pic>
      <p:pic>
        <p:nvPicPr>
          <p:cNvPr id="206" name="Google Shape;206;p27"/>
          <p:cNvPicPr preferRelativeResize="0"/>
          <p:nvPr/>
        </p:nvPicPr>
        <p:blipFill>
          <a:blip r:embed="rId6">
            <a:alphaModFix/>
          </a:blip>
          <a:stretch>
            <a:fillRect/>
          </a:stretch>
        </p:blipFill>
        <p:spPr>
          <a:xfrm>
            <a:off x="5219333" y="3481393"/>
            <a:ext cx="2880135" cy="1113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8"/>
          <p:cNvSpPr txBox="1">
            <a:spLocks noGrp="1"/>
          </p:cNvSpPr>
          <p:nvPr>
            <p:ph type="title"/>
          </p:nvPr>
        </p:nvSpPr>
        <p:spPr>
          <a:xfrm>
            <a:off x="311700" y="27287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Mapping the IMDb Top 5 movies of all times...</a:t>
            </a:r>
            <a:endParaRPr/>
          </a:p>
        </p:txBody>
      </p:sp>
      <p:pic>
        <p:nvPicPr>
          <p:cNvPr id="212" name="Google Shape;212;p28"/>
          <p:cNvPicPr preferRelativeResize="0"/>
          <p:nvPr/>
        </p:nvPicPr>
        <p:blipFill>
          <a:blip r:embed="rId3">
            <a:alphaModFix/>
          </a:blip>
          <a:stretch>
            <a:fillRect/>
          </a:stretch>
        </p:blipFill>
        <p:spPr>
          <a:xfrm>
            <a:off x="2014100" y="1645775"/>
            <a:ext cx="7129900" cy="3320800"/>
          </a:xfrm>
          <a:prstGeom prst="rect">
            <a:avLst/>
          </a:prstGeom>
          <a:noFill/>
          <a:ln>
            <a:noFill/>
          </a:ln>
        </p:spPr>
      </p:pic>
      <p:pic>
        <p:nvPicPr>
          <p:cNvPr id="213" name="Google Shape;213;p28"/>
          <p:cNvPicPr preferRelativeResize="0"/>
          <p:nvPr/>
        </p:nvPicPr>
        <p:blipFill>
          <a:blip r:embed="rId4">
            <a:alphaModFix/>
          </a:blip>
          <a:stretch>
            <a:fillRect/>
          </a:stretch>
        </p:blipFill>
        <p:spPr>
          <a:xfrm>
            <a:off x="4795974" y="1645775"/>
            <a:ext cx="1720051" cy="874600"/>
          </a:xfrm>
          <a:prstGeom prst="rect">
            <a:avLst/>
          </a:prstGeom>
          <a:noFill/>
          <a:ln>
            <a:noFill/>
          </a:ln>
        </p:spPr>
      </p:pic>
      <p:sp>
        <p:nvSpPr>
          <p:cNvPr id="214" name="Google Shape;214;p28"/>
          <p:cNvSpPr txBox="1"/>
          <p:nvPr/>
        </p:nvSpPr>
        <p:spPr>
          <a:xfrm>
            <a:off x="0" y="1264775"/>
            <a:ext cx="2104500" cy="138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chemeClr val="dk2"/>
                </a:solidFill>
                <a:latin typeface="Roboto"/>
                <a:ea typeface="Roboto"/>
                <a:cs typeface="Roboto"/>
                <a:sym typeface="Roboto"/>
              </a:rPr>
              <a:t>Finally , by calling an API to use gmaps, cleaning up and replacing country names, setting the Top 5 unique countries to be mapped, geocoding and defining marker titles</a:t>
            </a:r>
            <a:r>
              <a:rPr lang="en" sz="1200" b="1">
                <a:solidFill>
                  <a:schemeClr val="dk2"/>
                </a:solidFill>
                <a:latin typeface="Roboto"/>
                <a:ea typeface="Roboto"/>
                <a:cs typeface="Roboto"/>
                <a:sym typeface="Roboto"/>
              </a:rPr>
              <a:t> </a:t>
            </a:r>
            <a:r>
              <a:rPr lang="en" sz="1300" b="1">
                <a:solidFill>
                  <a:schemeClr val="dk2"/>
                </a:solidFill>
                <a:latin typeface="Roboto"/>
                <a:ea typeface="Roboto"/>
                <a:cs typeface="Roboto"/>
                <a:sym typeface="Roboto"/>
              </a:rPr>
              <a:t>we were able to map our best movies ever!!!...</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9"/>
          <p:cNvSpPr txBox="1">
            <a:spLocks noGrp="1"/>
          </p:cNvSpPr>
          <p:nvPr>
            <p:ph type="title"/>
          </p:nvPr>
        </p:nvSpPr>
        <p:spPr>
          <a:xfrm>
            <a:off x="311700" y="148750"/>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Question:</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600">
                <a:solidFill>
                  <a:srgbClr val="FFFFFF"/>
                </a:solidFill>
                <a:latin typeface="Roboto"/>
                <a:ea typeface="Roboto"/>
                <a:cs typeface="Roboto"/>
                <a:sym typeface="Roboto"/>
              </a:rPr>
              <a:t>Which is the best platform for Horror Movies?</a:t>
            </a:r>
            <a:endParaRPr>
              <a:solidFill>
                <a:srgbClr val="FFFFFF"/>
              </a:solidFill>
            </a:endParaRPr>
          </a:p>
        </p:txBody>
      </p:sp>
      <p:sp>
        <p:nvSpPr>
          <p:cNvPr id="220" name="Google Shape;220;p29"/>
          <p:cNvSpPr txBox="1"/>
          <p:nvPr/>
        </p:nvSpPr>
        <p:spPr>
          <a:xfrm>
            <a:off x="-1100900" y="713025"/>
            <a:ext cx="522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221" name="Google Shape;221;p29"/>
          <p:cNvPicPr preferRelativeResize="0"/>
          <p:nvPr/>
        </p:nvPicPr>
        <p:blipFill>
          <a:blip r:embed="rId3">
            <a:alphaModFix/>
          </a:blip>
          <a:stretch>
            <a:fillRect/>
          </a:stretch>
        </p:blipFill>
        <p:spPr>
          <a:xfrm>
            <a:off x="311700" y="1732275"/>
            <a:ext cx="2484701" cy="3371326"/>
          </a:xfrm>
          <a:prstGeom prst="rect">
            <a:avLst/>
          </a:prstGeom>
          <a:noFill/>
          <a:ln>
            <a:noFill/>
          </a:ln>
        </p:spPr>
      </p:pic>
      <p:pic>
        <p:nvPicPr>
          <p:cNvPr id="222" name="Google Shape;222;p29"/>
          <p:cNvPicPr preferRelativeResize="0"/>
          <p:nvPr/>
        </p:nvPicPr>
        <p:blipFill>
          <a:blip r:embed="rId4">
            <a:alphaModFix/>
          </a:blip>
          <a:stretch>
            <a:fillRect/>
          </a:stretch>
        </p:blipFill>
        <p:spPr>
          <a:xfrm>
            <a:off x="3031400" y="1869150"/>
            <a:ext cx="4829676" cy="3097575"/>
          </a:xfrm>
          <a:prstGeom prst="rect">
            <a:avLst/>
          </a:prstGeom>
          <a:noFill/>
          <a:ln>
            <a:noFill/>
          </a:ln>
        </p:spPr>
      </p:pic>
      <p:sp>
        <p:nvSpPr>
          <p:cNvPr id="223" name="Google Shape;223;p29"/>
          <p:cNvSpPr txBox="1">
            <a:spLocks noGrp="1"/>
          </p:cNvSpPr>
          <p:nvPr>
            <p:ph type="body" idx="1"/>
          </p:nvPr>
        </p:nvSpPr>
        <p:spPr>
          <a:xfrm>
            <a:off x="-404275" y="1339825"/>
            <a:ext cx="8051400" cy="34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rgbClr val="1155CC"/>
                </a:solidFill>
              </a:rPr>
              <a:t>For Horror movie fans Prime has the largest number of movies, but Disney + has the best rating </a:t>
            </a:r>
            <a:endParaRPr sz="1100" b="1">
              <a:solidFill>
                <a:srgbClr val="1155CC"/>
              </a:solidFill>
            </a:endParaRPr>
          </a:p>
          <a:p>
            <a:pPr marL="0" lvl="0" indent="0" algn="ctr" rtl="0">
              <a:spcBef>
                <a:spcPts val="1600"/>
              </a:spcBef>
              <a:spcAft>
                <a:spcPts val="1600"/>
              </a:spcAft>
              <a:buNone/>
            </a:pPr>
            <a:endParaRPr sz="1100" b="1">
              <a:solidFill>
                <a:srgbClr val="1155CC"/>
              </a:solidFill>
            </a:endParaRPr>
          </a:p>
        </p:txBody>
      </p:sp>
      <p:sp>
        <p:nvSpPr>
          <p:cNvPr id="224" name="Google Shape;224;p29"/>
          <p:cNvSpPr/>
          <p:nvPr/>
        </p:nvSpPr>
        <p:spPr>
          <a:xfrm>
            <a:off x="620725" y="1905100"/>
            <a:ext cx="612000" cy="1663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620725" y="3667450"/>
            <a:ext cx="612000" cy="1436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311700" y="148750"/>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Question:</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600">
                <a:solidFill>
                  <a:srgbClr val="FFFFFF"/>
                </a:solidFill>
                <a:latin typeface="Roboto"/>
                <a:ea typeface="Roboto"/>
                <a:cs typeface="Roboto"/>
                <a:sym typeface="Roboto"/>
              </a:rPr>
              <a:t>Which is the best platform for Comedy Movies?</a:t>
            </a:r>
            <a:endParaRPr>
              <a:solidFill>
                <a:srgbClr val="FFFFFF"/>
              </a:solidFill>
            </a:endParaRPr>
          </a:p>
        </p:txBody>
      </p:sp>
      <p:sp>
        <p:nvSpPr>
          <p:cNvPr id="231" name="Google Shape;231;p30"/>
          <p:cNvSpPr txBox="1"/>
          <p:nvPr/>
        </p:nvSpPr>
        <p:spPr>
          <a:xfrm>
            <a:off x="-1100900" y="713025"/>
            <a:ext cx="522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32" name="Google Shape;232;p30"/>
          <p:cNvSpPr txBox="1">
            <a:spLocks noGrp="1"/>
          </p:cNvSpPr>
          <p:nvPr>
            <p:ph type="body" idx="1"/>
          </p:nvPr>
        </p:nvSpPr>
        <p:spPr>
          <a:xfrm>
            <a:off x="-567800" y="1291200"/>
            <a:ext cx="8051400" cy="34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rgbClr val="1155CC"/>
                </a:solidFill>
              </a:rPr>
              <a:t>For Comedy  Prime has the largest number of movies, but Netflix  has the best rating overall  </a:t>
            </a:r>
            <a:endParaRPr sz="1100" b="1">
              <a:solidFill>
                <a:srgbClr val="1155CC"/>
              </a:solidFill>
            </a:endParaRPr>
          </a:p>
          <a:p>
            <a:pPr marL="0" lvl="0" indent="0" algn="ctr" rtl="0">
              <a:spcBef>
                <a:spcPts val="1600"/>
              </a:spcBef>
              <a:spcAft>
                <a:spcPts val="1600"/>
              </a:spcAft>
              <a:buNone/>
            </a:pPr>
            <a:endParaRPr sz="1100" b="1">
              <a:solidFill>
                <a:srgbClr val="1155CC"/>
              </a:solidFill>
            </a:endParaRPr>
          </a:p>
        </p:txBody>
      </p:sp>
      <p:pic>
        <p:nvPicPr>
          <p:cNvPr id="233" name="Google Shape;233;p30"/>
          <p:cNvPicPr preferRelativeResize="0"/>
          <p:nvPr/>
        </p:nvPicPr>
        <p:blipFill>
          <a:blip r:embed="rId3">
            <a:alphaModFix/>
          </a:blip>
          <a:stretch>
            <a:fillRect/>
          </a:stretch>
        </p:blipFill>
        <p:spPr>
          <a:xfrm>
            <a:off x="152400" y="1836025"/>
            <a:ext cx="5609024" cy="3155076"/>
          </a:xfrm>
          <a:prstGeom prst="rect">
            <a:avLst/>
          </a:prstGeom>
          <a:noFill/>
          <a:ln>
            <a:noFill/>
          </a:ln>
        </p:spPr>
      </p:pic>
      <p:pic>
        <p:nvPicPr>
          <p:cNvPr id="234" name="Google Shape;234;p30"/>
          <p:cNvPicPr preferRelativeResize="0"/>
          <p:nvPr/>
        </p:nvPicPr>
        <p:blipFill>
          <a:blip r:embed="rId4">
            <a:alphaModFix/>
          </a:blip>
          <a:stretch>
            <a:fillRect/>
          </a:stretch>
        </p:blipFill>
        <p:spPr>
          <a:xfrm>
            <a:off x="5865900" y="3151925"/>
            <a:ext cx="2675200" cy="1860724"/>
          </a:xfrm>
          <a:prstGeom prst="rect">
            <a:avLst/>
          </a:prstGeom>
          <a:noFill/>
          <a:ln>
            <a:noFill/>
          </a:ln>
        </p:spPr>
      </p:pic>
      <p:pic>
        <p:nvPicPr>
          <p:cNvPr id="235" name="Google Shape;235;p30"/>
          <p:cNvPicPr preferRelativeResize="0"/>
          <p:nvPr/>
        </p:nvPicPr>
        <p:blipFill>
          <a:blip r:embed="rId5">
            <a:alphaModFix/>
          </a:blip>
          <a:stretch>
            <a:fillRect/>
          </a:stretch>
        </p:blipFill>
        <p:spPr>
          <a:xfrm>
            <a:off x="5953948" y="1635000"/>
            <a:ext cx="2327527" cy="1516925"/>
          </a:xfrm>
          <a:prstGeom prst="rect">
            <a:avLst/>
          </a:prstGeom>
          <a:noFill/>
          <a:ln>
            <a:noFill/>
          </a:ln>
        </p:spPr>
      </p:pic>
      <p:sp>
        <p:nvSpPr>
          <p:cNvPr id="236" name="Google Shape;236;p30"/>
          <p:cNvSpPr/>
          <p:nvPr/>
        </p:nvSpPr>
        <p:spPr>
          <a:xfrm>
            <a:off x="7320225" y="3408550"/>
            <a:ext cx="352200" cy="1582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6353225" y="1699450"/>
            <a:ext cx="352200" cy="1582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311700" y="148750"/>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Question:</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600">
                <a:solidFill>
                  <a:srgbClr val="FFFFFF"/>
                </a:solidFill>
                <a:latin typeface="Roboto"/>
                <a:ea typeface="Roboto"/>
                <a:cs typeface="Roboto"/>
                <a:sym typeface="Roboto"/>
              </a:rPr>
              <a:t>Which is the best platform for Action Movies?</a:t>
            </a:r>
            <a:endParaRPr>
              <a:solidFill>
                <a:srgbClr val="FFFFFF"/>
              </a:solidFill>
            </a:endParaRPr>
          </a:p>
        </p:txBody>
      </p:sp>
      <p:sp>
        <p:nvSpPr>
          <p:cNvPr id="243" name="Google Shape;243;p31"/>
          <p:cNvSpPr txBox="1"/>
          <p:nvPr/>
        </p:nvSpPr>
        <p:spPr>
          <a:xfrm>
            <a:off x="-1100900" y="713025"/>
            <a:ext cx="522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44" name="Google Shape;244;p31"/>
          <p:cNvSpPr txBox="1">
            <a:spLocks noGrp="1"/>
          </p:cNvSpPr>
          <p:nvPr>
            <p:ph type="body" idx="1"/>
          </p:nvPr>
        </p:nvSpPr>
        <p:spPr>
          <a:xfrm>
            <a:off x="-567800" y="1291200"/>
            <a:ext cx="8051400" cy="34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rgbClr val="1155CC"/>
                </a:solidFill>
              </a:rPr>
              <a:t>For Action Prime has the largest number of movies, but Disney +  has the best rating overall  </a:t>
            </a:r>
            <a:endParaRPr sz="1100" b="1">
              <a:solidFill>
                <a:srgbClr val="1155CC"/>
              </a:solidFill>
            </a:endParaRPr>
          </a:p>
          <a:p>
            <a:pPr marL="0" lvl="0" indent="0" algn="ctr" rtl="0">
              <a:spcBef>
                <a:spcPts val="1600"/>
              </a:spcBef>
              <a:spcAft>
                <a:spcPts val="1600"/>
              </a:spcAft>
              <a:buNone/>
            </a:pPr>
            <a:endParaRPr sz="1100" b="1">
              <a:solidFill>
                <a:srgbClr val="1155CC"/>
              </a:solidFill>
            </a:endParaRPr>
          </a:p>
        </p:txBody>
      </p:sp>
      <p:sp>
        <p:nvSpPr>
          <p:cNvPr id="245" name="Google Shape;245;p31"/>
          <p:cNvSpPr/>
          <p:nvPr/>
        </p:nvSpPr>
        <p:spPr>
          <a:xfrm>
            <a:off x="7320225" y="3408550"/>
            <a:ext cx="352200" cy="1582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6353225" y="1699450"/>
            <a:ext cx="352200" cy="1582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7" name="Google Shape;247;p31"/>
          <p:cNvPicPr preferRelativeResize="0"/>
          <p:nvPr/>
        </p:nvPicPr>
        <p:blipFill>
          <a:blip r:embed="rId3">
            <a:alphaModFix/>
          </a:blip>
          <a:stretch>
            <a:fillRect/>
          </a:stretch>
        </p:blipFill>
        <p:spPr>
          <a:xfrm>
            <a:off x="476875" y="1787350"/>
            <a:ext cx="5326151" cy="3203700"/>
          </a:xfrm>
          <a:prstGeom prst="rect">
            <a:avLst/>
          </a:prstGeom>
          <a:noFill/>
          <a:ln>
            <a:noFill/>
          </a:ln>
        </p:spPr>
      </p:pic>
      <p:pic>
        <p:nvPicPr>
          <p:cNvPr id="248" name="Google Shape;248;p31"/>
          <p:cNvPicPr preferRelativeResize="0"/>
          <p:nvPr/>
        </p:nvPicPr>
        <p:blipFill>
          <a:blip r:embed="rId4">
            <a:alphaModFix/>
          </a:blip>
          <a:stretch>
            <a:fillRect/>
          </a:stretch>
        </p:blipFill>
        <p:spPr>
          <a:xfrm>
            <a:off x="6028450" y="1699449"/>
            <a:ext cx="2935751" cy="3283676"/>
          </a:xfrm>
          <a:prstGeom prst="rect">
            <a:avLst/>
          </a:prstGeom>
          <a:noFill/>
          <a:ln>
            <a:noFill/>
          </a:ln>
        </p:spPr>
      </p:pic>
      <p:sp>
        <p:nvSpPr>
          <p:cNvPr id="249" name="Google Shape;249;p31"/>
          <p:cNvSpPr/>
          <p:nvPr/>
        </p:nvSpPr>
        <p:spPr>
          <a:xfrm>
            <a:off x="6353225" y="3408550"/>
            <a:ext cx="484800" cy="1582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6353225" y="1699450"/>
            <a:ext cx="484800" cy="1663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4"/>
          <p:cNvPicPr preferRelativeResize="0"/>
          <p:nvPr/>
        </p:nvPicPr>
        <p:blipFill>
          <a:blip r:embed="rId3">
            <a:alphaModFix/>
          </a:blip>
          <a:stretch>
            <a:fillRect/>
          </a:stretch>
        </p:blipFill>
        <p:spPr>
          <a:xfrm>
            <a:off x="2840050" y="2291199"/>
            <a:ext cx="3463901" cy="2852301"/>
          </a:xfrm>
          <a:prstGeom prst="rect">
            <a:avLst/>
          </a:prstGeom>
          <a:noFill/>
          <a:ln>
            <a:noFill/>
          </a:ln>
        </p:spPr>
      </p:pic>
      <p:pic>
        <p:nvPicPr>
          <p:cNvPr id="71" name="Google Shape;71;p14"/>
          <p:cNvPicPr preferRelativeResize="0"/>
          <p:nvPr/>
        </p:nvPicPr>
        <p:blipFill>
          <a:blip r:embed="rId4">
            <a:alphaModFix/>
          </a:blip>
          <a:stretch>
            <a:fillRect/>
          </a:stretch>
        </p:blipFill>
        <p:spPr>
          <a:xfrm rot="-1041560">
            <a:off x="648275" y="2676326"/>
            <a:ext cx="2612075" cy="706076"/>
          </a:xfrm>
          <a:prstGeom prst="rect">
            <a:avLst/>
          </a:prstGeom>
          <a:noFill/>
          <a:ln>
            <a:noFill/>
          </a:ln>
        </p:spPr>
      </p:pic>
      <p:pic>
        <p:nvPicPr>
          <p:cNvPr id="72" name="Google Shape;72;p14"/>
          <p:cNvPicPr preferRelativeResize="0"/>
          <p:nvPr/>
        </p:nvPicPr>
        <p:blipFill>
          <a:blip r:embed="rId5">
            <a:alphaModFix/>
          </a:blip>
          <a:stretch>
            <a:fillRect/>
          </a:stretch>
        </p:blipFill>
        <p:spPr>
          <a:xfrm rot="1263409">
            <a:off x="5713407" y="2380265"/>
            <a:ext cx="2991061" cy="1298198"/>
          </a:xfrm>
          <a:prstGeom prst="rect">
            <a:avLst/>
          </a:prstGeom>
          <a:noFill/>
          <a:ln>
            <a:noFill/>
          </a:ln>
        </p:spPr>
      </p:pic>
      <p:pic>
        <p:nvPicPr>
          <p:cNvPr id="73" name="Google Shape;73;p14"/>
          <p:cNvPicPr preferRelativeResize="0"/>
          <p:nvPr/>
        </p:nvPicPr>
        <p:blipFill>
          <a:blip r:embed="rId6">
            <a:alphaModFix/>
          </a:blip>
          <a:stretch>
            <a:fillRect/>
          </a:stretch>
        </p:blipFill>
        <p:spPr>
          <a:xfrm rot="-994888">
            <a:off x="574900" y="1219600"/>
            <a:ext cx="2758825" cy="920350"/>
          </a:xfrm>
          <a:prstGeom prst="rect">
            <a:avLst/>
          </a:prstGeom>
          <a:noFill/>
          <a:ln>
            <a:noFill/>
          </a:ln>
        </p:spPr>
      </p:pic>
      <p:pic>
        <p:nvPicPr>
          <p:cNvPr id="74" name="Google Shape;74;p14"/>
          <p:cNvPicPr preferRelativeResize="0"/>
          <p:nvPr/>
        </p:nvPicPr>
        <p:blipFill>
          <a:blip r:embed="rId7">
            <a:alphaModFix/>
          </a:blip>
          <a:stretch>
            <a:fillRect/>
          </a:stretch>
        </p:blipFill>
        <p:spPr>
          <a:xfrm rot="1174694">
            <a:off x="6060505" y="973741"/>
            <a:ext cx="2464214" cy="1338067"/>
          </a:xfrm>
          <a:prstGeom prst="rect">
            <a:avLst/>
          </a:prstGeom>
          <a:noFill/>
          <a:ln>
            <a:noFill/>
          </a:ln>
        </p:spPr>
      </p:pic>
      <p:pic>
        <p:nvPicPr>
          <p:cNvPr id="75" name="Google Shape;75;p14"/>
          <p:cNvPicPr preferRelativeResize="0"/>
          <p:nvPr/>
        </p:nvPicPr>
        <p:blipFill>
          <a:blip r:embed="rId8">
            <a:alphaModFix/>
          </a:blip>
          <a:stretch>
            <a:fillRect/>
          </a:stretch>
        </p:blipFill>
        <p:spPr>
          <a:xfrm>
            <a:off x="3505749" y="158700"/>
            <a:ext cx="2132500" cy="2132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a:spLocks noGrp="1"/>
          </p:cNvSpPr>
          <p:nvPr>
            <p:ph type="title"/>
          </p:nvPr>
        </p:nvSpPr>
        <p:spPr>
          <a:xfrm>
            <a:off x="311700" y="148750"/>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Question:</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600">
                <a:solidFill>
                  <a:srgbClr val="FFFFFF"/>
                </a:solidFill>
                <a:latin typeface="Roboto"/>
                <a:ea typeface="Roboto"/>
                <a:cs typeface="Roboto"/>
                <a:sym typeface="Roboto"/>
              </a:rPr>
              <a:t>Which is the best platform for Romance  Movies?</a:t>
            </a:r>
            <a:endParaRPr>
              <a:solidFill>
                <a:srgbClr val="FFFFFF"/>
              </a:solidFill>
            </a:endParaRPr>
          </a:p>
        </p:txBody>
      </p:sp>
      <p:sp>
        <p:nvSpPr>
          <p:cNvPr id="256" name="Google Shape;256;p32"/>
          <p:cNvSpPr txBox="1"/>
          <p:nvPr/>
        </p:nvSpPr>
        <p:spPr>
          <a:xfrm>
            <a:off x="-1100900" y="713025"/>
            <a:ext cx="522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57" name="Google Shape;257;p32"/>
          <p:cNvSpPr txBox="1">
            <a:spLocks noGrp="1"/>
          </p:cNvSpPr>
          <p:nvPr>
            <p:ph type="body" idx="1"/>
          </p:nvPr>
        </p:nvSpPr>
        <p:spPr>
          <a:xfrm>
            <a:off x="-429300" y="1291200"/>
            <a:ext cx="8051400" cy="34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rgbClr val="1155CC"/>
                </a:solidFill>
              </a:rPr>
              <a:t>For Romance lovers Prime has the largest number of movies, but Disney +  has the best rating overall  </a:t>
            </a:r>
            <a:endParaRPr sz="1100" b="1">
              <a:solidFill>
                <a:srgbClr val="1155CC"/>
              </a:solidFill>
            </a:endParaRPr>
          </a:p>
          <a:p>
            <a:pPr marL="0" lvl="0" indent="0" algn="ctr" rtl="0">
              <a:spcBef>
                <a:spcPts val="1600"/>
              </a:spcBef>
              <a:spcAft>
                <a:spcPts val="1600"/>
              </a:spcAft>
              <a:buNone/>
            </a:pPr>
            <a:endParaRPr sz="1100" b="1">
              <a:solidFill>
                <a:srgbClr val="1155CC"/>
              </a:solidFill>
            </a:endParaRPr>
          </a:p>
        </p:txBody>
      </p:sp>
      <p:sp>
        <p:nvSpPr>
          <p:cNvPr id="258" name="Google Shape;258;p32"/>
          <p:cNvSpPr/>
          <p:nvPr/>
        </p:nvSpPr>
        <p:spPr>
          <a:xfrm>
            <a:off x="6353225" y="3408550"/>
            <a:ext cx="484800" cy="1582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9" name="Google Shape;259;p32"/>
          <p:cNvPicPr preferRelativeResize="0"/>
          <p:nvPr/>
        </p:nvPicPr>
        <p:blipFill>
          <a:blip r:embed="rId3">
            <a:alphaModFix/>
          </a:blip>
          <a:stretch>
            <a:fillRect/>
          </a:stretch>
        </p:blipFill>
        <p:spPr>
          <a:xfrm>
            <a:off x="2788000" y="1779450"/>
            <a:ext cx="5135950" cy="3203701"/>
          </a:xfrm>
          <a:prstGeom prst="rect">
            <a:avLst/>
          </a:prstGeom>
          <a:noFill/>
          <a:ln>
            <a:noFill/>
          </a:ln>
        </p:spPr>
      </p:pic>
      <p:pic>
        <p:nvPicPr>
          <p:cNvPr id="260" name="Google Shape;260;p32"/>
          <p:cNvPicPr preferRelativeResize="0"/>
          <p:nvPr/>
        </p:nvPicPr>
        <p:blipFill>
          <a:blip r:embed="rId4">
            <a:alphaModFix/>
          </a:blip>
          <a:stretch>
            <a:fillRect/>
          </a:stretch>
        </p:blipFill>
        <p:spPr>
          <a:xfrm>
            <a:off x="605225" y="1779450"/>
            <a:ext cx="2451086" cy="3203701"/>
          </a:xfrm>
          <a:prstGeom prst="rect">
            <a:avLst/>
          </a:prstGeom>
          <a:noFill/>
          <a:ln>
            <a:noFill/>
          </a:ln>
        </p:spPr>
      </p:pic>
      <p:sp>
        <p:nvSpPr>
          <p:cNvPr id="261" name="Google Shape;261;p32"/>
          <p:cNvSpPr/>
          <p:nvPr/>
        </p:nvSpPr>
        <p:spPr>
          <a:xfrm>
            <a:off x="605225" y="3484025"/>
            <a:ext cx="660900" cy="1582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605225" y="1826050"/>
            <a:ext cx="660900" cy="1582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311700" y="173825"/>
            <a:ext cx="65265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a:t>
            </a:r>
            <a:r>
              <a:rPr lang="en" sz="2400"/>
              <a:t>Speaking of unique content...</a:t>
            </a:r>
            <a:endParaRPr sz="2400"/>
          </a:p>
          <a:p>
            <a:pPr marL="0" lvl="0" indent="0" algn="l" rtl="0">
              <a:spcBef>
                <a:spcPts val="0"/>
              </a:spcBef>
              <a:spcAft>
                <a:spcPts val="0"/>
              </a:spcAft>
              <a:buNone/>
            </a:pPr>
            <a:endParaRPr/>
          </a:p>
        </p:txBody>
      </p:sp>
      <p:sp>
        <p:nvSpPr>
          <p:cNvPr id="268" name="Google Shape;268;p33"/>
          <p:cNvSpPr txBox="1">
            <a:spLocks noGrp="1"/>
          </p:cNvSpPr>
          <p:nvPr>
            <p:ph type="body" idx="1"/>
          </p:nvPr>
        </p:nvSpPr>
        <p:spPr>
          <a:xfrm>
            <a:off x="982824" y="1505700"/>
            <a:ext cx="5061600" cy="102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Unique content is homogeneous among almost all platforms, except for Disney +.</a:t>
            </a:r>
            <a:endParaRPr/>
          </a:p>
        </p:txBody>
      </p:sp>
      <p:pic>
        <p:nvPicPr>
          <p:cNvPr id="269" name="Google Shape;269;p33"/>
          <p:cNvPicPr preferRelativeResize="0"/>
          <p:nvPr/>
        </p:nvPicPr>
        <p:blipFill>
          <a:blip r:embed="rId3">
            <a:alphaModFix/>
          </a:blip>
          <a:stretch>
            <a:fillRect/>
          </a:stretch>
        </p:blipFill>
        <p:spPr>
          <a:xfrm>
            <a:off x="6838150" y="0"/>
            <a:ext cx="2305849" cy="1291200"/>
          </a:xfrm>
          <a:prstGeom prst="rect">
            <a:avLst/>
          </a:prstGeom>
          <a:noFill/>
          <a:ln>
            <a:noFill/>
          </a:ln>
        </p:spPr>
      </p:pic>
      <p:pic>
        <p:nvPicPr>
          <p:cNvPr id="270" name="Google Shape;270;p33"/>
          <p:cNvPicPr preferRelativeResize="0"/>
          <p:nvPr/>
        </p:nvPicPr>
        <p:blipFill>
          <a:blip r:embed="rId4">
            <a:alphaModFix/>
          </a:blip>
          <a:stretch>
            <a:fillRect/>
          </a:stretch>
        </p:blipFill>
        <p:spPr>
          <a:xfrm>
            <a:off x="6134700" y="1291200"/>
            <a:ext cx="2612525" cy="2319500"/>
          </a:xfrm>
          <a:prstGeom prst="rect">
            <a:avLst/>
          </a:prstGeom>
          <a:noFill/>
          <a:ln>
            <a:noFill/>
          </a:ln>
        </p:spPr>
      </p:pic>
      <p:pic>
        <p:nvPicPr>
          <p:cNvPr id="271" name="Google Shape;271;p33"/>
          <p:cNvPicPr preferRelativeResize="0"/>
          <p:nvPr/>
        </p:nvPicPr>
        <p:blipFill>
          <a:blip r:embed="rId5">
            <a:alphaModFix/>
          </a:blip>
          <a:stretch>
            <a:fillRect/>
          </a:stretch>
        </p:blipFill>
        <p:spPr>
          <a:xfrm>
            <a:off x="311697" y="2571752"/>
            <a:ext cx="3825674" cy="2492999"/>
          </a:xfrm>
          <a:prstGeom prst="rect">
            <a:avLst/>
          </a:prstGeom>
          <a:noFill/>
          <a:ln>
            <a:noFill/>
          </a:ln>
        </p:spPr>
      </p:pic>
      <p:sp>
        <p:nvSpPr>
          <p:cNvPr id="272" name="Google Shape;272;p33"/>
          <p:cNvSpPr txBox="1"/>
          <p:nvPr/>
        </p:nvSpPr>
        <p:spPr>
          <a:xfrm>
            <a:off x="0" y="667500"/>
            <a:ext cx="6838200" cy="6237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Merriweather"/>
              <a:buAutoNum type="arabicPeriod"/>
            </a:pPr>
            <a:r>
              <a:rPr lang="en" sz="1500">
                <a:solidFill>
                  <a:schemeClr val="lt1"/>
                </a:solidFill>
                <a:latin typeface="Merriweather"/>
                <a:ea typeface="Merriweather"/>
                <a:cs typeface="Merriweather"/>
                <a:sym typeface="Merriweather"/>
              </a:rPr>
              <a:t>Genres in  Unique content: who has what?</a:t>
            </a:r>
            <a:endParaRPr sz="1500">
              <a:solidFill>
                <a:schemeClr val="lt1"/>
              </a:solidFill>
              <a:latin typeface="Merriweather"/>
              <a:ea typeface="Merriweather"/>
              <a:cs typeface="Merriweather"/>
              <a:sym typeface="Merriweather"/>
            </a:endParaRPr>
          </a:p>
          <a:p>
            <a:pPr marL="457200" lvl="0" indent="-323850" algn="l" rtl="0">
              <a:spcBef>
                <a:spcPts val="0"/>
              </a:spcBef>
              <a:spcAft>
                <a:spcPts val="0"/>
              </a:spcAft>
              <a:buClr>
                <a:schemeClr val="lt1"/>
              </a:buClr>
              <a:buSzPts val="1500"/>
              <a:buFont typeface="Merriweather"/>
              <a:buAutoNum type="arabicPeriod"/>
            </a:pPr>
            <a:r>
              <a:rPr lang="en" sz="1500">
                <a:solidFill>
                  <a:schemeClr val="lt1"/>
                </a:solidFill>
                <a:latin typeface="Merriweather"/>
                <a:ea typeface="Merriweather"/>
                <a:cs typeface="Merriweather"/>
                <a:sym typeface="Merriweather"/>
              </a:rPr>
              <a:t>What is the platform with +unique content of your fav genre?</a:t>
            </a:r>
            <a:endParaRPr sz="1500">
              <a:solidFill>
                <a:schemeClr val="lt1"/>
              </a:solidFill>
              <a:latin typeface="Merriweather"/>
              <a:ea typeface="Merriweather"/>
              <a:cs typeface="Merriweather"/>
              <a:sym typeface="Merriweather"/>
            </a:endParaRPr>
          </a:p>
        </p:txBody>
      </p:sp>
      <p:pic>
        <p:nvPicPr>
          <p:cNvPr id="273" name="Google Shape;273;p33"/>
          <p:cNvPicPr preferRelativeResize="0"/>
          <p:nvPr/>
        </p:nvPicPr>
        <p:blipFill>
          <a:blip r:embed="rId6">
            <a:alphaModFix/>
          </a:blip>
          <a:stretch>
            <a:fillRect/>
          </a:stretch>
        </p:blipFill>
        <p:spPr>
          <a:xfrm>
            <a:off x="127004" y="1488387"/>
            <a:ext cx="765550" cy="806380"/>
          </a:xfrm>
          <a:prstGeom prst="rect">
            <a:avLst/>
          </a:prstGeom>
          <a:noFill/>
          <a:ln>
            <a:noFill/>
          </a:ln>
        </p:spPr>
      </p:pic>
      <p:pic>
        <p:nvPicPr>
          <p:cNvPr id="274" name="Google Shape;274;p33"/>
          <p:cNvPicPr preferRelativeResize="0"/>
          <p:nvPr/>
        </p:nvPicPr>
        <p:blipFill>
          <a:blip r:embed="rId7">
            <a:alphaModFix/>
          </a:blip>
          <a:stretch>
            <a:fillRect/>
          </a:stretch>
        </p:blipFill>
        <p:spPr>
          <a:xfrm>
            <a:off x="4347755" y="3809143"/>
            <a:ext cx="1041945" cy="1028700"/>
          </a:xfrm>
          <a:prstGeom prst="rect">
            <a:avLst/>
          </a:prstGeom>
          <a:noFill/>
          <a:ln>
            <a:noFill/>
          </a:ln>
        </p:spPr>
      </p:pic>
      <p:sp>
        <p:nvSpPr>
          <p:cNvPr id="275" name="Google Shape;275;p33"/>
          <p:cNvSpPr txBox="1">
            <a:spLocks noGrp="1"/>
          </p:cNvSpPr>
          <p:nvPr>
            <p:ph type="body" idx="1"/>
          </p:nvPr>
        </p:nvSpPr>
        <p:spPr>
          <a:xfrm>
            <a:off x="5684050" y="3885875"/>
            <a:ext cx="2888100" cy="102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unique content in contrast to regular content represents a high percentage for all but Hulu.</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4"/>
          <p:cNvSpPr/>
          <p:nvPr/>
        </p:nvSpPr>
        <p:spPr>
          <a:xfrm>
            <a:off x="0" y="507800"/>
            <a:ext cx="9144000" cy="851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txBox="1">
            <a:spLocks noGrp="1"/>
          </p:cNvSpPr>
          <p:nvPr>
            <p:ph type="title"/>
          </p:nvPr>
        </p:nvSpPr>
        <p:spPr>
          <a:xfrm>
            <a:off x="311700" y="955825"/>
            <a:ext cx="65265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82" name="Google Shape;282;p34"/>
          <p:cNvPicPr preferRelativeResize="0"/>
          <p:nvPr/>
        </p:nvPicPr>
        <p:blipFill>
          <a:blip r:embed="rId3">
            <a:alphaModFix/>
          </a:blip>
          <a:stretch>
            <a:fillRect/>
          </a:stretch>
        </p:blipFill>
        <p:spPr>
          <a:xfrm>
            <a:off x="70500" y="528189"/>
            <a:ext cx="2531675" cy="2262761"/>
          </a:xfrm>
          <a:prstGeom prst="rect">
            <a:avLst/>
          </a:prstGeom>
          <a:noFill/>
          <a:ln>
            <a:noFill/>
          </a:ln>
        </p:spPr>
      </p:pic>
      <p:pic>
        <p:nvPicPr>
          <p:cNvPr id="283" name="Google Shape;283;p34"/>
          <p:cNvPicPr preferRelativeResize="0"/>
          <p:nvPr/>
        </p:nvPicPr>
        <p:blipFill>
          <a:blip r:embed="rId4">
            <a:alphaModFix/>
          </a:blip>
          <a:stretch>
            <a:fillRect/>
          </a:stretch>
        </p:blipFill>
        <p:spPr>
          <a:xfrm>
            <a:off x="6553550" y="532326"/>
            <a:ext cx="2531675" cy="2252072"/>
          </a:xfrm>
          <a:prstGeom prst="rect">
            <a:avLst/>
          </a:prstGeom>
          <a:noFill/>
          <a:ln>
            <a:noFill/>
          </a:ln>
        </p:spPr>
      </p:pic>
      <p:pic>
        <p:nvPicPr>
          <p:cNvPr id="284" name="Google Shape;284;p34"/>
          <p:cNvPicPr preferRelativeResize="0"/>
          <p:nvPr/>
        </p:nvPicPr>
        <p:blipFill>
          <a:blip r:embed="rId5">
            <a:alphaModFix/>
          </a:blip>
          <a:stretch>
            <a:fillRect/>
          </a:stretch>
        </p:blipFill>
        <p:spPr>
          <a:xfrm>
            <a:off x="70500" y="2843875"/>
            <a:ext cx="2531675" cy="2247375"/>
          </a:xfrm>
          <a:prstGeom prst="rect">
            <a:avLst/>
          </a:prstGeom>
          <a:noFill/>
          <a:ln>
            <a:noFill/>
          </a:ln>
        </p:spPr>
      </p:pic>
      <p:pic>
        <p:nvPicPr>
          <p:cNvPr id="285" name="Google Shape;285;p34"/>
          <p:cNvPicPr preferRelativeResize="0"/>
          <p:nvPr/>
        </p:nvPicPr>
        <p:blipFill>
          <a:blip r:embed="rId6">
            <a:alphaModFix/>
          </a:blip>
          <a:stretch>
            <a:fillRect/>
          </a:stretch>
        </p:blipFill>
        <p:spPr>
          <a:xfrm>
            <a:off x="6590237" y="2784401"/>
            <a:ext cx="2531663" cy="2215825"/>
          </a:xfrm>
          <a:prstGeom prst="rect">
            <a:avLst/>
          </a:prstGeom>
          <a:noFill/>
          <a:ln>
            <a:noFill/>
          </a:ln>
        </p:spPr>
      </p:pic>
      <p:grpSp>
        <p:nvGrpSpPr>
          <p:cNvPr id="286" name="Google Shape;286;p34"/>
          <p:cNvGrpSpPr/>
          <p:nvPr/>
        </p:nvGrpSpPr>
        <p:grpSpPr>
          <a:xfrm>
            <a:off x="2809360" y="1818368"/>
            <a:ext cx="4287287" cy="2215841"/>
            <a:chOff x="136020" y="2450663"/>
            <a:chExt cx="4581414" cy="2414296"/>
          </a:xfrm>
        </p:grpSpPr>
        <p:grpSp>
          <p:nvGrpSpPr>
            <p:cNvPr id="287" name="Google Shape;287;p34"/>
            <p:cNvGrpSpPr/>
            <p:nvPr/>
          </p:nvGrpSpPr>
          <p:grpSpPr>
            <a:xfrm>
              <a:off x="136019" y="2450663"/>
              <a:ext cx="4581414" cy="2414296"/>
              <a:chOff x="136025" y="2583090"/>
              <a:chExt cx="3992517" cy="1848335"/>
            </a:xfrm>
          </p:grpSpPr>
          <p:pic>
            <p:nvPicPr>
              <p:cNvPr id="288" name="Google Shape;288;p34"/>
              <p:cNvPicPr preferRelativeResize="0"/>
              <p:nvPr/>
            </p:nvPicPr>
            <p:blipFill>
              <a:blip r:embed="rId7">
                <a:alphaModFix/>
              </a:blip>
              <a:stretch>
                <a:fillRect/>
              </a:stretch>
            </p:blipFill>
            <p:spPr>
              <a:xfrm>
                <a:off x="136025" y="2735498"/>
                <a:ext cx="3014982" cy="1695927"/>
              </a:xfrm>
              <a:prstGeom prst="rect">
                <a:avLst/>
              </a:prstGeom>
              <a:noFill/>
              <a:ln>
                <a:noFill/>
              </a:ln>
            </p:spPr>
          </p:pic>
          <p:sp>
            <p:nvSpPr>
              <p:cNvPr id="289" name="Google Shape;289;p34"/>
              <p:cNvSpPr txBox="1"/>
              <p:nvPr/>
            </p:nvSpPr>
            <p:spPr>
              <a:xfrm>
                <a:off x="790442" y="2583090"/>
                <a:ext cx="3338100" cy="4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a:ea typeface="Roboto"/>
                    <a:cs typeface="Roboto"/>
                    <a:sym typeface="Roboto"/>
                  </a:rPr>
                  <a:t>    Total       Netflix      Hulu   Prime  Disney</a:t>
                </a:r>
                <a:endParaRPr sz="1100">
                  <a:latin typeface="Roboto"/>
                  <a:ea typeface="Roboto"/>
                  <a:cs typeface="Roboto"/>
                  <a:sym typeface="Roboto"/>
                </a:endParaRPr>
              </a:p>
            </p:txBody>
          </p:sp>
        </p:grpSp>
        <p:sp>
          <p:nvSpPr>
            <p:cNvPr id="290" name="Google Shape;290;p34"/>
            <p:cNvSpPr/>
            <p:nvPr/>
          </p:nvSpPr>
          <p:spPr>
            <a:xfrm>
              <a:off x="2252550" y="2839550"/>
              <a:ext cx="131100" cy="131100"/>
            </a:xfrm>
            <a:prstGeom prst="star5">
              <a:avLst>
                <a:gd name="adj" fmla="val 19098"/>
                <a:gd name="hf" fmla="val 105146"/>
                <a:gd name="vf" fmla="val 110557"/>
              </a:avLst>
            </a:prstGeom>
            <a:solidFill>
              <a:srgbClr val="6AA84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4"/>
            <p:cNvSpPr/>
            <p:nvPr/>
          </p:nvSpPr>
          <p:spPr>
            <a:xfrm>
              <a:off x="1717900" y="2839550"/>
              <a:ext cx="131100" cy="131100"/>
            </a:xfrm>
            <a:prstGeom prst="star5">
              <a:avLst>
                <a:gd name="adj" fmla="val 19098"/>
                <a:gd name="hf" fmla="val 105146"/>
                <a:gd name="vf" fmla="val 110557"/>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2787200" y="2839550"/>
              <a:ext cx="131100" cy="131100"/>
            </a:xfrm>
            <a:prstGeom prst="star5">
              <a:avLst>
                <a:gd name="adj" fmla="val 19098"/>
                <a:gd name="hf" fmla="val 105146"/>
                <a:gd name="vf" fmla="val 110557"/>
              </a:avLst>
            </a:prstGeom>
            <a:solidFill>
              <a:srgbClr val="A4C2F4"/>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4"/>
            <p:cNvSpPr/>
            <p:nvPr/>
          </p:nvSpPr>
          <p:spPr>
            <a:xfrm>
              <a:off x="3546700" y="4439750"/>
              <a:ext cx="131100" cy="131100"/>
            </a:xfrm>
            <a:prstGeom prst="star5">
              <a:avLst>
                <a:gd name="adj" fmla="val 19098"/>
                <a:gd name="hf" fmla="val 105146"/>
                <a:gd name="vf" fmla="val 110557"/>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5"/>
          <p:cNvSpPr txBox="1">
            <a:spLocks noGrp="1"/>
          </p:cNvSpPr>
          <p:nvPr>
            <p:ph type="title"/>
          </p:nvPr>
        </p:nvSpPr>
        <p:spPr>
          <a:xfrm>
            <a:off x="311700" y="71200"/>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 and Discussion</a:t>
            </a:r>
            <a:endParaRPr/>
          </a:p>
        </p:txBody>
      </p:sp>
      <p:sp>
        <p:nvSpPr>
          <p:cNvPr id="299" name="Google Shape;299;p35"/>
          <p:cNvSpPr txBox="1"/>
          <p:nvPr/>
        </p:nvSpPr>
        <p:spPr>
          <a:xfrm>
            <a:off x="3549325" y="2339650"/>
            <a:ext cx="1128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300" name="Google Shape;300;p35"/>
          <p:cNvPicPr preferRelativeResize="0"/>
          <p:nvPr/>
        </p:nvPicPr>
        <p:blipFill>
          <a:blip r:embed="rId3">
            <a:alphaModFix/>
          </a:blip>
          <a:stretch>
            <a:fillRect/>
          </a:stretch>
        </p:blipFill>
        <p:spPr>
          <a:xfrm>
            <a:off x="6858225" y="0"/>
            <a:ext cx="2285776" cy="1284224"/>
          </a:xfrm>
          <a:prstGeom prst="rect">
            <a:avLst/>
          </a:prstGeom>
          <a:noFill/>
          <a:ln>
            <a:noFill/>
          </a:ln>
        </p:spPr>
      </p:pic>
      <p:sp>
        <p:nvSpPr>
          <p:cNvPr id="301" name="Google Shape;301;p35"/>
          <p:cNvSpPr txBox="1"/>
          <p:nvPr/>
        </p:nvSpPr>
        <p:spPr>
          <a:xfrm>
            <a:off x="1022250" y="2062775"/>
            <a:ext cx="2487300" cy="909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Netflix:</a:t>
            </a:r>
            <a:endParaRPr>
              <a:latin typeface="Roboto"/>
              <a:ea typeface="Roboto"/>
              <a:cs typeface="Roboto"/>
              <a:sym typeface="Roboto"/>
            </a:endParaRPr>
          </a:p>
          <a:p>
            <a:pPr marL="0" lvl="0" indent="0" algn="just" rtl="0">
              <a:spcBef>
                <a:spcPts val="0"/>
              </a:spcBef>
              <a:spcAft>
                <a:spcPts val="0"/>
              </a:spcAft>
              <a:buNone/>
            </a:pPr>
            <a:r>
              <a:rPr lang="en" sz="1000">
                <a:latin typeface="Roboto"/>
                <a:ea typeface="Roboto"/>
                <a:cs typeface="Roboto"/>
                <a:sym typeface="Roboto"/>
              </a:rPr>
              <a:t>Get this service if you are looking for new and unique well rated content.</a:t>
            </a:r>
            <a:endParaRPr sz="1000">
              <a:latin typeface="Roboto"/>
              <a:ea typeface="Roboto"/>
              <a:cs typeface="Roboto"/>
              <a:sym typeface="Roboto"/>
            </a:endParaRPr>
          </a:p>
          <a:p>
            <a:pPr marL="0" lvl="0" indent="0" algn="just" rtl="0">
              <a:spcBef>
                <a:spcPts val="0"/>
              </a:spcBef>
              <a:spcAft>
                <a:spcPts val="0"/>
              </a:spcAft>
              <a:buNone/>
            </a:pPr>
            <a:endParaRPr sz="1000">
              <a:latin typeface="Roboto"/>
              <a:ea typeface="Roboto"/>
              <a:cs typeface="Roboto"/>
              <a:sym typeface="Roboto"/>
            </a:endParaRPr>
          </a:p>
          <a:p>
            <a:pPr marL="0" lvl="0" indent="0" algn="just" rtl="0">
              <a:spcBef>
                <a:spcPts val="0"/>
              </a:spcBef>
              <a:spcAft>
                <a:spcPts val="0"/>
              </a:spcAft>
              <a:buNone/>
            </a:pPr>
            <a:endParaRPr sz="1000">
              <a:latin typeface="Roboto"/>
              <a:ea typeface="Roboto"/>
              <a:cs typeface="Roboto"/>
              <a:sym typeface="Roboto"/>
            </a:endParaRPr>
          </a:p>
        </p:txBody>
      </p:sp>
      <p:sp>
        <p:nvSpPr>
          <p:cNvPr id="302" name="Google Shape;302;p35"/>
          <p:cNvSpPr txBox="1"/>
          <p:nvPr/>
        </p:nvSpPr>
        <p:spPr>
          <a:xfrm>
            <a:off x="5646550" y="2062775"/>
            <a:ext cx="2487300" cy="9096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Prime Video:</a:t>
            </a:r>
            <a:endParaRPr>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Get this service if you are looking to have a large selection of movies to choose from.</a:t>
            </a:r>
            <a:endParaRPr>
              <a:latin typeface="Roboto"/>
              <a:ea typeface="Roboto"/>
              <a:cs typeface="Roboto"/>
              <a:sym typeface="Roboto"/>
            </a:endParaRPr>
          </a:p>
        </p:txBody>
      </p:sp>
      <p:sp>
        <p:nvSpPr>
          <p:cNvPr id="303" name="Google Shape;303;p35"/>
          <p:cNvSpPr txBox="1"/>
          <p:nvPr/>
        </p:nvSpPr>
        <p:spPr>
          <a:xfrm>
            <a:off x="5646550" y="3753125"/>
            <a:ext cx="2487300" cy="909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Disney+:</a:t>
            </a:r>
            <a:endParaRPr>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Get this service if you are looking for Family-oriented content that has above average rating.</a:t>
            </a:r>
            <a:endParaRPr sz="1000">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304" name="Google Shape;304;p35"/>
          <p:cNvSpPr txBox="1"/>
          <p:nvPr/>
        </p:nvSpPr>
        <p:spPr>
          <a:xfrm>
            <a:off x="1022250" y="3753125"/>
            <a:ext cx="2487300" cy="9096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Hulu:</a:t>
            </a:r>
            <a:endParaRPr>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Get this service if you are looking to have a small selection of well rated content.</a:t>
            </a:r>
            <a:endParaRPr>
              <a:latin typeface="Roboto"/>
              <a:ea typeface="Roboto"/>
              <a:cs typeface="Roboto"/>
              <a:sym typeface="Roboto"/>
            </a:endParaRPr>
          </a:p>
        </p:txBody>
      </p:sp>
      <p:pic>
        <p:nvPicPr>
          <p:cNvPr id="305" name="Google Shape;305;p35"/>
          <p:cNvPicPr preferRelativeResize="0"/>
          <p:nvPr/>
        </p:nvPicPr>
        <p:blipFill>
          <a:blip r:embed="rId4">
            <a:alphaModFix/>
          </a:blip>
          <a:stretch>
            <a:fillRect/>
          </a:stretch>
        </p:blipFill>
        <p:spPr>
          <a:xfrm>
            <a:off x="1474423" y="2699650"/>
            <a:ext cx="1575054" cy="1575075"/>
          </a:xfrm>
          <a:prstGeom prst="rect">
            <a:avLst/>
          </a:prstGeom>
          <a:noFill/>
          <a:ln>
            <a:noFill/>
          </a:ln>
        </p:spPr>
      </p:pic>
      <p:pic>
        <p:nvPicPr>
          <p:cNvPr id="306" name="Google Shape;306;p35"/>
          <p:cNvPicPr preferRelativeResize="0"/>
          <p:nvPr/>
        </p:nvPicPr>
        <p:blipFill>
          <a:blip r:embed="rId5">
            <a:alphaModFix/>
          </a:blip>
          <a:stretch>
            <a:fillRect/>
          </a:stretch>
        </p:blipFill>
        <p:spPr>
          <a:xfrm>
            <a:off x="1250850" y="1055625"/>
            <a:ext cx="2059210" cy="1158300"/>
          </a:xfrm>
          <a:prstGeom prst="rect">
            <a:avLst/>
          </a:prstGeom>
          <a:noFill/>
          <a:ln>
            <a:noFill/>
          </a:ln>
        </p:spPr>
      </p:pic>
      <p:pic>
        <p:nvPicPr>
          <p:cNvPr id="307" name="Google Shape;307;p35"/>
          <p:cNvPicPr preferRelativeResize="0"/>
          <p:nvPr/>
        </p:nvPicPr>
        <p:blipFill>
          <a:blip r:embed="rId6">
            <a:alphaModFix/>
          </a:blip>
          <a:stretch>
            <a:fillRect/>
          </a:stretch>
        </p:blipFill>
        <p:spPr>
          <a:xfrm>
            <a:off x="5800755" y="1360425"/>
            <a:ext cx="2028294" cy="623700"/>
          </a:xfrm>
          <a:prstGeom prst="rect">
            <a:avLst/>
          </a:prstGeom>
          <a:noFill/>
          <a:ln>
            <a:noFill/>
          </a:ln>
        </p:spPr>
      </p:pic>
      <p:pic>
        <p:nvPicPr>
          <p:cNvPr id="308" name="Google Shape;308;p35"/>
          <p:cNvPicPr preferRelativeResize="0"/>
          <p:nvPr/>
        </p:nvPicPr>
        <p:blipFill>
          <a:blip r:embed="rId7">
            <a:alphaModFix/>
          </a:blip>
          <a:stretch>
            <a:fillRect/>
          </a:stretch>
        </p:blipFill>
        <p:spPr>
          <a:xfrm>
            <a:off x="6248448" y="3073675"/>
            <a:ext cx="1148700" cy="623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6"/>
          <p:cNvSpPr txBox="1">
            <a:spLocks noGrp="1"/>
          </p:cNvSpPr>
          <p:nvPr>
            <p:ph type="title"/>
          </p:nvPr>
        </p:nvSpPr>
        <p:spPr>
          <a:xfrm>
            <a:off x="236025" y="201475"/>
            <a:ext cx="3767400" cy="234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 Mortem:</a:t>
            </a:r>
            <a:endParaRPr/>
          </a:p>
          <a:p>
            <a:pPr marL="0" lvl="0" indent="0" algn="l" rtl="0">
              <a:spcBef>
                <a:spcPts val="0"/>
              </a:spcBef>
              <a:spcAft>
                <a:spcPts val="0"/>
              </a:spcAft>
              <a:buNone/>
            </a:pPr>
            <a:endParaRPr/>
          </a:p>
          <a:p>
            <a:pPr marL="0" lvl="0" indent="0" algn="ctr" rtl="0">
              <a:spcBef>
                <a:spcPts val="0"/>
              </a:spcBef>
              <a:spcAft>
                <a:spcPts val="0"/>
              </a:spcAft>
              <a:buNone/>
            </a:pPr>
            <a:r>
              <a:rPr lang="en" sz="2400"/>
              <a:t>NO PAIN, </a:t>
            </a:r>
            <a:endParaRPr sz="2400"/>
          </a:p>
          <a:p>
            <a:pPr marL="0" lvl="0" indent="0" algn="ctr" rtl="0">
              <a:spcBef>
                <a:spcPts val="0"/>
              </a:spcBef>
              <a:spcAft>
                <a:spcPts val="0"/>
              </a:spcAft>
              <a:buNone/>
            </a:pPr>
            <a:endParaRPr sz="2400"/>
          </a:p>
          <a:p>
            <a:pPr marL="457200" lvl="0" indent="457200" algn="ctr" rtl="0">
              <a:spcBef>
                <a:spcPts val="0"/>
              </a:spcBef>
              <a:spcAft>
                <a:spcPts val="0"/>
              </a:spcAft>
              <a:buNone/>
            </a:pPr>
            <a:r>
              <a:rPr lang="en" sz="2400"/>
              <a:t>NO GAIN!!</a:t>
            </a:r>
            <a:endParaRPr sz="2400"/>
          </a:p>
        </p:txBody>
      </p:sp>
      <p:pic>
        <p:nvPicPr>
          <p:cNvPr id="314" name="Google Shape;314;p36"/>
          <p:cNvPicPr preferRelativeResize="0"/>
          <p:nvPr/>
        </p:nvPicPr>
        <p:blipFill>
          <a:blip r:embed="rId3">
            <a:alphaModFix/>
          </a:blip>
          <a:stretch>
            <a:fillRect/>
          </a:stretch>
        </p:blipFill>
        <p:spPr>
          <a:xfrm>
            <a:off x="0" y="2855575"/>
            <a:ext cx="4378900" cy="2287925"/>
          </a:xfrm>
          <a:prstGeom prst="rect">
            <a:avLst/>
          </a:prstGeom>
          <a:noFill/>
          <a:ln>
            <a:noFill/>
          </a:ln>
        </p:spPr>
      </p:pic>
      <p:sp>
        <p:nvSpPr>
          <p:cNvPr id="315" name="Google Shape;315;p36"/>
          <p:cNvSpPr txBox="1">
            <a:spLocks noGrp="1"/>
          </p:cNvSpPr>
          <p:nvPr>
            <p:ph type="body" idx="1"/>
          </p:nvPr>
        </p:nvSpPr>
        <p:spPr>
          <a:xfrm>
            <a:off x="4572000" y="64875"/>
            <a:ext cx="4406700" cy="2549700"/>
          </a:xfrm>
          <a:prstGeom prst="rect">
            <a:avLst/>
          </a:prstGeom>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Challenges:</a:t>
            </a:r>
            <a:br>
              <a:rPr lang="en">
                <a:solidFill>
                  <a:srgbClr val="000000"/>
                </a:solidFill>
              </a:rPr>
            </a:br>
            <a:endParaRPr>
              <a:solidFill>
                <a:srgbClr val="000000"/>
              </a:solidFill>
            </a:endParaRPr>
          </a:p>
          <a:p>
            <a:pPr marL="457200" lvl="0" indent="-285750" algn="l" rtl="0">
              <a:spcBef>
                <a:spcPts val="0"/>
              </a:spcBef>
              <a:spcAft>
                <a:spcPts val="0"/>
              </a:spcAft>
              <a:buClr>
                <a:srgbClr val="000000"/>
              </a:buClr>
              <a:buSzPts val="900"/>
              <a:buChar char="●"/>
            </a:pPr>
            <a:r>
              <a:rPr lang="en" sz="900">
                <a:solidFill>
                  <a:srgbClr val="000000"/>
                </a:solidFill>
              </a:rPr>
              <a:t>OMDB API:</a:t>
            </a:r>
            <a:endParaRPr sz="900">
              <a:solidFill>
                <a:srgbClr val="000000"/>
              </a:solidFill>
            </a:endParaRPr>
          </a:p>
          <a:p>
            <a:pPr marL="914400" lvl="1" indent="-285750" algn="l" rtl="0">
              <a:spcBef>
                <a:spcPts val="0"/>
              </a:spcBef>
              <a:spcAft>
                <a:spcPts val="0"/>
              </a:spcAft>
              <a:buClr>
                <a:srgbClr val="000000"/>
              </a:buClr>
              <a:buSzPts val="900"/>
              <a:buChar char="○"/>
            </a:pPr>
            <a:r>
              <a:rPr lang="en" sz="900">
                <a:solidFill>
                  <a:srgbClr val="000000"/>
                </a:solidFill>
              </a:rPr>
              <a:t>We tried to use the OMDb API to fill out missing information, but it only helped us fill out the info on 17 movies. </a:t>
            </a:r>
            <a:endParaRPr sz="900">
              <a:solidFill>
                <a:srgbClr val="000000"/>
              </a:solidFill>
            </a:endParaRPr>
          </a:p>
          <a:p>
            <a:pPr marL="914400" lvl="1" indent="-285750" algn="l" rtl="0">
              <a:spcBef>
                <a:spcPts val="0"/>
              </a:spcBef>
              <a:spcAft>
                <a:spcPts val="0"/>
              </a:spcAft>
              <a:buClr>
                <a:srgbClr val="000000"/>
              </a:buClr>
              <a:buSzPts val="900"/>
              <a:buChar char="○"/>
            </a:pPr>
            <a:r>
              <a:rPr lang="en" sz="900">
                <a:solidFill>
                  <a:srgbClr val="000000"/>
                </a:solidFill>
              </a:rPr>
              <a:t>We ended up discarding the use of the API altogether.</a:t>
            </a:r>
            <a:endParaRPr sz="900">
              <a:solidFill>
                <a:srgbClr val="000000"/>
              </a:solidFill>
            </a:endParaRPr>
          </a:p>
          <a:p>
            <a:pPr marL="457200" lvl="0" indent="-285750" algn="l" rtl="0">
              <a:spcBef>
                <a:spcPts val="0"/>
              </a:spcBef>
              <a:spcAft>
                <a:spcPts val="0"/>
              </a:spcAft>
              <a:buClr>
                <a:srgbClr val="000000"/>
              </a:buClr>
              <a:buSzPts val="900"/>
              <a:buChar char="●"/>
            </a:pPr>
            <a:r>
              <a:rPr lang="en" sz="900">
                <a:solidFill>
                  <a:srgbClr val="000000"/>
                </a:solidFill>
              </a:rPr>
              <a:t>Mapping:</a:t>
            </a:r>
            <a:endParaRPr sz="900">
              <a:solidFill>
                <a:srgbClr val="000000"/>
              </a:solidFill>
            </a:endParaRPr>
          </a:p>
          <a:p>
            <a:pPr marL="914400" lvl="1" indent="-285750" algn="l" rtl="0">
              <a:spcBef>
                <a:spcPts val="0"/>
              </a:spcBef>
              <a:spcAft>
                <a:spcPts val="0"/>
              </a:spcAft>
              <a:buClr>
                <a:schemeClr val="dk1"/>
              </a:buClr>
              <a:buSzPts val="900"/>
              <a:buChar char="○"/>
            </a:pPr>
            <a:r>
              <a:rPr lang="en" sz="900">
                <a:solidFill>
                  <a:schemeClr val="dk1"/>
                </a:solidFill>
              </a:rPr>
              <a:t>Building markers and avoiding marker overlapping. Solutions:</a:t>
            </a:r>
            <a:endParaRPr sz="900">
              <a:solidFill>
                <a:srgbClr val="000000"/>
              </a:solidFill>
            </a:endParaRPr>
          </a:p>
          <a:p>
            <a:pPr marL="914400" lvl="1" indent="-285750" algn="l" rtl="0">
              <a:spcBef>
                <a:spcPts val="0"/>
              </a:spcBef>
              <a:spcAft>
                <a:spcPts val="0"/>
              </a:spcAft>
              <a:buClr>
                <a:srgbClr val="000000"/>
              </a:buClr>
              <a:buSzPts val="900"/>
              <a:buChar char="○"/>
            </a:pPr>
            <a:r>
              <a:rPr lang="en" sz="900">
                <a:solidFill>
                  <a:srgbClr val="000000"/>
                </a:solidFill>
              </a:rPr>
              <a:t>Grouping and looking for first country top rated</a:t>
            </a:r>
            <a:endParaRPr sz="900">
              <a:solidFill>
                <a:srgbClr val="000000"/>
              </a:solidFill>
            </a:endParaRPr>
          </a:p>
          <a:p>
            <a:pPr marL="914400" lvl="1" indent="-285750" algn="l" rtl="0">
              <a:spcBef>
                <a:spcPts val="0"/>
              </a:spcBef>
              <a:spcAft>
                <a:spcPts val="0"/>
              </a:spcAft>
              <a:buClr>
                <a:srgbClr val="000000"/>
              </a:buClr>
              <a:buSzPts val="900"/>
              <a:buChar char="○"/>
            </a:pPr>
            <a:r>
              <a:rPr lang="en" sz="900">
                <a:solidFill>
                  <a:srgbClr val="000000"/>
                </a:solidFill>
              </a:rPr>
              <a:t>Another option is using Overlapping Marker Spiderfier for Google Maps API and Marker Clusterer</a:t>
            </a:r>
            <a:endParaRPr sz="900">
              <a:solidFill>
                <a:srgbClr val="000000"/>
              </a:solidFill>
            </a:endParaRPr>
          </a:p>
          <a:p>
            <a:pPr marL="1371600" lvl="2" indent="-266700" algn="l" rtl="0">
              <a:spcBef>
                <a:spcPts val="0"/>
              </a:spcBef>
              <a:spcAft>
                <a:spcPts val="0"/>
              </a:spcAft>
              <a:buSzPts val="600"/>
              <a:buChar char="■"/>
            </a:pPr>
            <a:r>
              <a:rPr lang="en" sz="600" u="sng">
                <a:solidFill>
                  <a:schemeClr val="accent5"/>
                </a:solidFill>
                <a:hlinkClick r:id="rId4">
                  <a:extLst>
                    <a:ext uri="{A12FA001-AC4F-418D-AE19-62706E023703}">
                      <ahyp:hlinkClr xmlns:ahyp="http://schemas.microsoft.com/office/drawing/2018/hyperlinkcolor" val="tx"/>
                    </a:ext>
                  </a:extLst>
                </a:hlinkClick>
              </a:rPr>
              <a:t>https://developer.aliyun.com/mirror/npm/package/overlapping-marker-spiderfier</a:t>
            </a:r>
            <a:endParaRPr sz="600">
              <a:solidFill>
                <a:srgbClr val="000000"/>
              </a:solidFill>
            </a:endParaRPr>
          </a:p>
          <a:p>
            <a:pPr marL="1371600" lvl="2" indent="-266700" algn="l" rtl="0">
              <a:spcBef>
                <a:spcPts val="0"/>
              </a:spcBef>
              <a:spcAft>
                <a:spcPts val="0"/>
              </a:spcAft>
              <a:buSzPts val="600"/>
              <a:buChar char="■"/>
            </a:pPr>
            <a:r>
              <a:rPr lang="en" sz="600" u="sng">
                <a:solidFill>
                  <a:schemeClr val="accent5"/>
                </a:solidFill>
                <a:hlinkClick r:id="rId5">
                  <a:extLst>
                    <a:ext uri="{A12FA001-AC4F-418D-AE19-62706E023703}">
                      <ahyp:hlinkClr xmlns:ahyp="http://schemas.microsoft.com/office/drawing/2018/hyperlinkcolor" val="tx"/>
                    </a:ext>
                  </a:extLst>
                </a:hlinkClick>
              </a:rPr>
              <a:t>https://developers.google.com/maps/documentation/javascript/marker-clustering</a:t>
            </a:r>
            <a:endParaRPr sz="600">
              <a:solidFill>
                <a:srgbClr val="000000"/>
              </a:solidFill>
            </a:endParaRPr>
          </a:p>
          <a:p>
            <a:pPr marL="1371600" lvl="2" indent="-266700" algn="l" rtl="0">
              <a:spcBef>
                <a:spcPts val="0"/>
              </a:spcBef>
              <a:spcAft>
                <a:spcPts val="0"/>
              </a:spcAft>
              <a:buSzPts val="600"/>
              <a:buChar char="■"/>
            </a:pPr>
            <a:r>
              <a:rPr lang="en" sz="600" u="sng">
                <a:solidFill>
                  <a:schemeClr val="accent5"/>
                </a:solidFill>
                <a:hlinkClick r:id="rId6">
                  <a:extLst>
                    <a:ext uri="{A12FA001-AC4F-418D-AE19-62706E023703}">
                      <ahyp:hlinkClr xmlns:ahyp="http://schemas.microsoft.com/office/drawing/2018/hyperlinkcolor" val="tx"/>
                    </a:ext>
                  </a:extLst>
                </a:hlinkClick>
              </a:rPr>
              <a:t>https://carto.com/blog/stacking-chips-a-map-hack/</a:t>
            </a:r>
            <a:endParaRPr/>
          </a:p>
          <a:p>
            <a:pPr marL="457200" lvl="0" indent="-285750" algn="l" rtl="0">
              <a:spcBef>
                <a:spcPts val="0"/>
              </a:spcBef>
              <a:spcAft>
                <a:spcPts val="0"/>
              </a:spcAft>
              <a:buClr>
                <a:srgbClr val="000000"/>
              </a:buClr>
              <a:buSzPts val="900"/>
              <a:buChar char="●"/>
            </a:pPr>
            <a:r>
              <a:rPr lang="en" sz="900">
                <a:solidFill>
                  <a:srgbClr val="000000"/>
                </a:solidFill>
              </a:rPr>
              <a:t>Git and GitHub</a:t>
            </a:r>
            <a:endParaRPr>
              <a:solidFill>
                <a:srgbClr val="000000"/>
              </a:solidFill>
            </a:endParaRPr>
          </a:p>
        </p:txBody>
      </p:sp>
      <p:sp>
        <p:nvSpPr>
          <p:cNvPr id="316" name="Google Shape;316;p36"/>
          <p:cNvSpPr txBox="1">
            <a:spLocks noGrp="1"/>
          </p:cNvSpPr>
          <p:nvPr>
            <p:ph type="body" idx="4294967295"/>
          </p:nvPr>
        </p:nvSpPr>
        <p:spPr>
          <a:xfrm>
            <a:off x="4572000" y="2802400"/>
            <a:ext cx="4406700" cy="2019600"/>
          </a:xfrm>
          <a:prstGeom prst="rect">
            <a:avLst/>
          </a:prstGeom>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Further questions:</a:t>
            </a:r>
            <a:endParaRPr>
              <a:solidFill>
                <a:srgbClr val="000000"/>
              </a:solidFill>
            </a:endParaRPr>
          </a:p>
          <a:p>
            <a:pPr marL="457200" lvl="0" indent="-285750" algn="l" rtl="0">
              <a:spcBef>
                <a:spcPts val="1600"/>
              </a:spcBef>
              <a:spcAft>
                <a:spcPts val="0"/>
              </a:spcAft>
              <a:buClr>
                <a:srgbClr val="000000"/>
              </a:buClr>
              <a:buSzPts val="900"/>
              <a:buChar char="●"/>
            </a:pPr>
            <a:r>
              <a:rPr lang="en" sz="900">
                <a:solidFill>
                  <a:srgbClr val="000000"/>
                </a:solidFill>
              </a:rPr>
              <a:t>It will be interesting to continue a further analysis regarding which other attributes determine user’s movie preference and rating assignation</a:t>
            </a:r>
            <a:endParaRPr sz="800">
              <a:solidFill>
                <a:srgbClr val="000000"/>
              </a:solidFill>
            </a:endParaRPr>
          </a:p>
          <a:p>
            <a:pPr marL="457200" lvl="0" indent="-285750" algn="l" rtl="0">
              <a:spcBef>
                <a:spcPts val="0"/>
              </a:spcBef>
              <a:spcAft>
                <a:spcPts val="0"/>
              </a:spcAft>
              <a:buClr>
                <a:srgbClr val="000000"/>
              </a:buClr>
              <a:buSzPts val="900"/>
              <a:buChar char="●"/>
            </a:pPr>
            <a:r>
              <a:rPr lang="en" sz="900">
                <a:solidFill>
                  <a:srgbClr val="000000"/>
                </a:solidFill>
              </a:rPr>
              <a:t>Also, having additional time we were able to create a correlation analysis based on rating, runtime and genre</a:t>
            </a:r>
            <a:endParaRPr sz="900">
              <a:solidFill>
                <a:srgbClr val="000000"/>
              </a:solidFill>
            </a:endParaRPr>
          </a:p>
          <a:p>
            <a:pPr marL="457200" lvl="0" indent="-285750" algn="l" rtl="0">
              <a:spcBef>
                <a:spcPts val="0"/>
              </a:spcBef>
              <a:spcAft>
                <a:spcPts val="0"/>
              </a:spcAft>
              <a:buClr>
                <a:srgbClr val="000000"/>
              </a:buClr>
              <a:buSzPts val="900"/>
              <a:buFont typeface="Arial"/>
              <a:buChar char="●"/>
            </a:pPr>
            <a:r>
              <a:rPr lang="en" sz="900">
                <a:solidFill>
                  <a:srgbClr val="000000"/>
                </a:solidFill>
              </a:rPr>
              <a:t>Because of the data information provided by the Data Base we were not able to prove that:</a:t>
            </a:r>
            <a:endParaRPr sz="900">
              <a:solidFill>
                <a:srgbClr val="000000"/>
              </a:solidFill>
            </a:endParaRPr>
          </a:p>
          <a:p>
            <a:pPr marL="914400" lvl="1" indent="-285750" algn="l" rtl="0">
              <a:spcBef>
                <a:spcPts val="0"/>
              </a:spcBef>
              <a:spcAft>
                <a:spcPts val="0"/>
              </a:spcAft>
              <a:buClr>
                <a:srgbClr val="000000"/>
              </a:buClr>
              <a:buSzPts val="900"/>
              <a:buFont typeface="Arial"/>
              <a:buChar char="○"/>
            </a:pPr>
            <a:r>
              <a:rPr lang="en" sz="900">
                <a:solidFill>
                  <a:srgbClr val="000000"/>
                </a:solidFill>
              </a:rPr>
              <a:t>Users buy streaming services because they dislike commercials</a:t>
            </a:r>
            <a:endParaRPr sz="900">
              <a:solidFill>
                <a:srgbClr val="000000"/>
              </a:solidFill>
            </a:endParaRPr>
          </a:p>
          <a:p>
            <a:pPr marL="914400" lvl="1" indent="-285750" algn="l" rtl="0">
              <a:spcBef>
                <a:spcPts val="0"/>
              </a:spcBef>
              <a:spcAft>
                <a:spcPts val="0"/>
              </a:spcAft>
              <a:buClr>
                <a:srgbClr val="000000"/>
              </a:buClr>
              <a:buSzPts val="900"/>
              <a:buFont typeface="Arial"/>
              <a:buChar char="○"/>
            </a:pPr>
            <a:r>
              <a:rPr lang="en" sz="900">
                <a:solidFill>
                  <a:srgbClr val="000000"/>
                </a:solidFill>
              </a:rPr>
              <a:t>Users select streaming services based on price</a:t>
            </a:r>
            <a:endParaRPr sz="900">
              <a:solidFill>
                <a:srgbClr val="000000"/>
              </a:solidFill>
            </a:endParaRPr>
          </a:p>
          <a:p>
            <a:pPr marL="457200" lvl="0" indent="-285750" algn="l" rtl="0">
              <a:spcBef>
                <a:spcPts val="0"/>
              </a:spcBef>
              <a:spcAft>
                <a:spcPts val="0"/>
              </a:spcAft>
              <a:buClr>
                <a:srgbClr val="000000"/>
              </a:buClr>
              <a:buSzPts val="900"/>
              <a:buChar char="●"/>
            </a:pPr>
            <a:r>
              <a:rPr lang="en" sz="900">
                <a:solidFill>
                  <a:srgbClr val="000000"/>
                </a:solidFill>
              </a:rPr>
              <a:t>Include service prices in some way.</a:t>
            </a:r>
            <a:endParaRPr sz="900">
              <a:solidFill>
                <a:srgbClr val="000000"/>
              </a:solidFill>
            </a:endParaRPr>
          </a:p>
          <a:p>
            <a:pPr marL="0" lvl="0" indent="0" algn="l" rtl="0">
              <a:spcBef>
                <a:spcPts val="0"/>
              </a:spcBef>
              <a:spcAft>
                <a:spcPts val="0"/>
              </a:spcAft>
              <a:buNone/>
            </a:pPr>
            <a:endParaRPr sz="9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7"/>
          <p:cNvSpPr txBox="1">
            <a:spLocks noGrp="1"/>
          </p:cNvSpPr>
          <p:nvPr>
            <p:ph type="title"/>
          </p:nvPr>
        </p:nvSpPr>
        <p:spPr>
          <a:xfrm>
            <a:off x="6875" y="722400"/>
            <a:ext cx="3028500" cy="354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600"/>
              <a:t>Q&amp;A</a:t>
            </a:r>
            <a:endParaRPr sz="9600"/>
          </a:p>
        </p:txBody>
      </p:sp>
      <p:pic>
        <p:nvPicPr>
          <p:cNvPr id="322" name="Google Shape;322;p37"/>
          <p:cNvPicPr preferRelativeResize="0"/>
          <p:nvPr/>
        </p:nvPicPr>
        <p:blipFill>
          <a:blip r:embed="rId3">
            <a:alphaModFix/>
          </a:blip>
          <a:stretch>
            <a:fillRect/>
          </a:stretch>
        </p:blipFill>
        <p:spPr>
          <a:xfrm>
            <a:off x="2925550" y="381000"/>
            <a:ext cx="6218449" cy="41352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311700" y="203025"/>
            <a:ext cx="85206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 &amp; Core Message</a:t>
            </a:r>
            <a:endParaRPr sz="1500"/>
          </a:p>
        </p:txBody>
      </p:sp>
      <p:sp>
        <p:nvSpPr>
          <p:cNvPr id="81" name="Google Shape;81;p15"/>
          <p:cNvSpPr txBox="1"/>
          <p:nvPr/>
        </p:nvSpPr>
        <p:spPr>
          <a:xfrm>
            <a:off x="984300" y="1968600"/>
            <a:ext cx="4262700" cy="4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82" name="Google Shape;82;p15"/>
          <p:cNvSpPr txBox="1"/>
          <p:nvPr/>
        </p:nvSpPr>
        <p:spPr>
          <a:xfrm>
            <a:off x="75200" y="1375212"/>
            <a:ext cx="4496700" cy="3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Roboto"/>
                <a:ea typeface="Roboto"/>
                <a:cs typeface="Roboto"/>
                <a:sym typeface="Roboto"/>
              </a:rPr>
              <a:t>Motivation: Our questions</a:t>
            </a:r>
            <a:endParaRPr sz="1600" b="1">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How can I decide between platforms?</a:t>
            </a:r>
            <a:endParaRPr sz="1100">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What are the differences among them?</a:t>
            </a:r>
            <a:endParaRPr sz="1100">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Which is better?</a:t>
            </a:r>
            <a:endParaRPr sz="1100">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Which streaming service should I choose?</a:t>
            </a:r>
            <a:endParaRPr sz="1100">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None/>
            </a:pPr>
            <a:r>
              <a:rPr lang="en" sz="1600" b="1">
                <a:latin typeface="Roboto"/>
                <a:ea typeface="Roboto"/>
                <a:cs typeface="Roboto"/>
                <a:sym typeface="Roboto"/>
              </a:rPr>
              <a:t>Hypothesis</a:t>
            </a:r>
            <a:endParaRPr sz="1600" b="1">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IF all the streaming platforms are the same THEN it doesn’t matter which one you choose </a:t>
            </a:r>
            <a:endParaRPr sz="1100">
              <a:latin typeface="Roboto"/>
              <a:ea typeface="Roboto"/>
              <a:cs typeface="Roboto"/>
              <a:sym typeface="Roboto"/>
            </a:endParaRPr>
          </a:p>
          <a:p>
            <a:pPr marL="0" lvl="0" indent="0" algn="ctr" rtl="0">
              <a:spcBef>
                <a:spcPts val="0"/>
              </a:spcBef>
              <a:spcAft>
                <a:spcPts val="0"/>
              </a:spcAft>
              <a:buNone/>
            </a:pPr>
            <a:endParaRPr sz="1100">
              <a:latin typeface="Roboto"/>
              <a:ea typeface="Roboto"/>
              <a:cs typeface="Roboto"/>
              <a:sym typeface="Roboto"/>
            </a:endParaRPr>
          </a:p>
          <a:p>
            <a:pPr marL="0" lvl="0" indent="0" algn="ctr" rtl="0">
              <a:spcBef>
                <a:spcPts val="0"/>
              </a:spcBef>
              <a:spcAft>
                <a:spcPts val="0"/>
              </a:spcAft>
              <a:buNone/>
            </a:pPr>
            <a:r>
              <a:rPr lang="en" sz="1100" u="sng">
                <a:latin typeface="Roboto"/>
                <a:ea typeface="Roboto"/>
                <a:cs typeface="Roboto"/>
                <a:sym typeface="Roboto"/>
              </a:rPr>
              <a:t>IF all the streaming platforms are different THEN it does matter which one you choose </a:t>
            </a:r>
            <a:endParaRPr sz="1100" u="sng">
              <a:latin typeface="Roboto"/>
              <a:ea typeface="Roboto"/>
              <a:cs typeface="Roboto"/>
              <a:sym typeface="Roboto"/>
            </a:endParaRPr>
          </a:p>
        </p:txBody>
      </p:sp>
      <p:pic>
        <p:nvPicPr>
          <p:cNvPr id="83" name="Google Shape;83;p15"/>
          <p:cNvPicPr preferRelativeResize="0"/>
          <p:nvPr/>
        </p:nvPicPr>
        <p:blipFill>
          <a:blip r:embed="rId3">
            <a:alphaModFix/>
          </a:blip>
          <a:stretch>
            <a:fillRect/>
          </a:stretch>
        </p:blipFill>
        <p:spPr>
          <a:xfrm>
            <a:off x="6917325" y="0"/>
            <a:ext cx="2241270" cy="1279724"/>
          </a:xfrm>
          <a:prstGeom prst="rect">
            <a:avLst/>
          </a:prstGeom>
          <a:noFill/>
          <a:ln>
            <a:noFill/>
          </a:ln>
        </p:spPr>
      </p:pic>
      <p:sp>
        <p:nvSpPr>
          <p:cNvPr id="84" name="Google Shape;84;p15"/>
          <p:cNvSpPr txBox="1">
            <a:spLocks noGrp="1"/>
          </p:cNvSpPr>
          <p:nvPr>
            <p:ph type="body" idx="4294967295"/>
          </p:nvPr>
        </p:nvSpPr>
        <p:spPr>
          <a:xfrm>
            <a:off x="4832400" y="1326350"/>
            <a:ext cx="3999900" cy="3467100"/>
          </a:xfrm>
          <a:prstGeom prst="rect">
            <a:avLst/>
          </a:prstGeom>
          <a:ln w="9525"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600" b="1">
              <a:solidFill>
                <a:srgbClr val="000000"/>
              </a:solidFill>
            </a:endParaRPr>
          </a:p>
          <a:p>
            <a:pPr marL="0" lvl="0" indent="0" algn="ctr" rtl="0">
              <a:lnSpc>
                <a:spcPct val="100000"/>
              </a:lnSpc>
              <a:spcBef>
                <a:spcPts val="0"/>
              </a:spcBef>
              <a:spcAft>
                <a:spcPts val="0"/>
              </a:spcAft>
              <a:buNone/>
            </a:pPr>
            <a:r>
              <a:rPr lang="en" sz="1600" b="1">
                <a:solidFill>
                  <a:srgbClr val="000000"/>
                </a:solidFill>
              </a:rPr>
              <a:t>Core Message and Big Idea</a:t>
            </a:r>
            <a:endParaRPr sz="1600" b="1">
              <a:solidFill>
                <a:srgbClr val="000000"/>
              </a:solidFill>
            </a:endParaRPr>
          </a:p>
          <a:p>
            <a:pPr marL="0" lvl="0" indent="0" algn="l" rtl="0">
              <a:lnSpc>
                <a:spcPct val="100000"/>
              </a:lnSpc>
              <a:spcBef>
                <a:spcPts val="0"/>
              </a:spcBef>
              <a:spcAft>
                <a:spcPts val="0"/>
              </a:spcAft>
              <a:buNone/>
            </a:pPr>
            <a:endParaRPr sz="1600" b="1">
              <a:solidFill>
                <a:srgbClr val="000000"/>
              </a:solidFill>
            </a:endParaRPr>
          </a:p>
          <a:p>
            <a:pPr marL="0" lvl="0" indent="0" algn="l" rtl="0">
              <a:lnSpc>
                <a:spcPct val="100000"/>
              </a:lnSpc>
              <a:spcBef>
                <a:spcPts val="0"/>
              </a:spcBef>
              <a:spcAft>
                <a:spcPts val="0"/>
              </a:spcAft>
              <a:buNone/>
            </a:pPr>
            <a:endParaRPr sz="1600" b="1">
              <a:solidFill>
                <a:srgbClr val="000000"/>
              </a:solidFill>
            </a:endParaRPr>
          </a:p>
          <a:p>
            <a:pPr marL="0" lvl="0" indent="0" algn="l" rtl="0">
              <a:spcBef>
                <a:spcPts val="0"/>
              </a:spcBef>
              <a:spcAft>
                <a:spcPts val="0"/>
              </a:spcAft>
              <a:buNone/>
            </a:pPr>
            <a:endParaRPr sz="900">
              <a:solidFill>
                <a:srgbClr val="000000"/>
              </a:solidFill>
              <a:latin typeface="Arial"/>
              <a:ea typeface="Arial"/>
              <a:cs typeface="Arial"/>
              <a:sym typeface="Arial"/>
            </a:endParaRPr>
          </a:p>
          <a:p>
            <a:pPr marL="0" lvl="0" indent="0" algn="ctr" rtl="0">
              <a:lnSpc>
                <a:spcPct val="100000"/>
              </a:lnSpc>
              <a:spcBef>
                <a:spcPts val="0"/>
              </a:spcBef>
              <a:spcAft>
                <a:spcPts val="0"/>
              </a:spcAft>
              <a:buNone/>
            </a:pPr>
            <a:r>
              <a:rPr lang="en" sz="1400">
                <a:solidFill>
                  <a:srgbClr val="000000"/>
                </a:solidFill>
                <a:latin typeface="Arial"/>
                <a:ea typeface="Arial"/>
                <a:cs typeface="Arial"/>
                <a:sym typeface="Arial"/>
              </a:rPr>
              <a:t>There are so many streaming platforms out there, making it hard to choose which one to subscribe to.</a:t>
            </a:r>
            <a:endParaRPr sz="1400">
              <a:solidFill>
                <a:srgbClr val="000000"/>
              </a:solidFill>
              <a:latin typeface="Arial"/>
              <a:ea typeface="Arial"/>
              <a:cs typeface="Arial"/>
              <a:sym typeface="Arial"/>
            </a:endParaRPr>
          </a:p>
          <a:p>
            <a:pPr marL="0" lvl="0" indent="0" algn="ctr" rtl="0">
              <a:lnSpc>
                <a:spcPct val="100000"/>
              </a:lnSpc>
              <a:spcBef>
                <a:spcPts val="0"/>
              </a:spcBef>
              <a:spcAft>
                <a:spcPts val="0"/>
              </a:spcAft>
              <a:buNone/>
            </a:pPr>
            <a:endParaRPr sz="1400">
              <a:solidFill>
                <a:srgbClr val="000000"/>
              </a:solidFill>
              <a:latin typeface="Arial"/>
              <a:ea typeface="Arial"/>
              <a:cs typeface="Arial"/>
              <a:sym typeface="Arial"/>
            </a:endParaRPr>
          </a:p>
          <a:p>
            <a:pPr marL="0" lvl="0" indent="0" algn="ctr" rtl="0">
              <a:lnSpc>
                <a:spcPct val="100000"/>
              </a:lnSpc>
              <a:spcBef>
                <a:spcPts val="0"/>
              </a:spcBef>
              <a:spcAft>
                <a:spcPts val="0"/>
              </a:spcAft>
              <a:buNone/>
            </a:pPr>
            <a:r>
              <a:rPr lang="en" sz="1700" b="1">
                <a:solidFill>
                  <a:srgbClr val="000000"/>
                </a:solidFill>
                <a:latin typeface="Arial"/>
                <a:ea typeface="Arial"/>
                <a:cs typeface="Arial"/>
                <a:sym typeface="Arial"/>
              </a:rPr>
              <a:t>We believe</a:t>
            </a:r>
            <a:r>
              <a:rPr lang="en" sz="1400">
                <a:solidFill>
                  <a:srgbClr val="000000"/>
                </a:solidFill>
                <a:latin typeface="Arial"/>
                <a:ea typeface="Arial"/>
                <a:cs typeface="Arial"/>
                <a:sym typeface="Arial"/>
              </a:rPr>
              <a:t> that different platforms are better according certain user preferences. </a:t>
            </a:r>
            <a:endParaRPr sz="900">
              <a:solidFill>
                <a:srgbClr val="000000"/>
              </a:solidFill>
              <a:latin typeface="Arial"/>
              <a:ea typeface="Arial"/>
              <a:cs typeface="Arial"/>
              <a:sym typeface="Arial"/>
            </a:endParaRPr>
          </a:p>
          <a:p>
            <a:pPr marL="0" lvl="0" indent="0" algn="l" rtl="0">
              <a:spcBef>
                <a:spcPts val="0"/>
              </a:spcBef>
              <a:spcAft>
                <a:spcPts val="0"/>
              </a:spcAft>
              <a:buNone/>
            </a:pPr>
            <a:endParaRPr sz="900">
              <a:solidFill>
                <a:srgbClr val="000000"/>
              </a:solidFill>
              <a:latin typeface="Arial"/>
              <a:ea typeface="Arial"/>
              <a:cs typeface="Arial"/>
              <a:sym typeface="Arial"/>
            </a:endParaRPr>
          </a:p>
          <a:p>
            <a:pPr marL="0" lvl="0" indent="0" algn="l" rtl="0">
              <a:spcBef>
                <a:spcPts val="0"/>
              </a:spcBef>
              <a:spcAft>
                <a:spcPts val="0"/>
              </a:spcAft>
              <a:buNone/>
            </a:pPr>
            <a:endParaRPr sz="900">
              <a:solidFill>
                <a:srgbClr val="000000"/>
              </a:solidFill>
              <a:latin typeface="Arial"/>
              <a:ea typeface="Arial"/>
              <a:cs typeface="Arial"/>
              <a:sym typeface="Arial"/>
            </a:endParaRPr>
          </a:p>
          <a:p>
            <a:pPr marL="0" lvl="0" indent="0" algn="l" rtl="0">
              <a:spcBef>
                <a:spcPts val="0"/>
              </a:spcBef>
              <a:spcAft>
                <a:spcPts val="0"/>
              </a:spcAft>
              <a:buNone/>
            </a:pPr>
            <a:endParaRPr sz="900">
              <a:solidFill>
                <a:srgbClr val="000000"/>
              </a:solidFill>
              <a:latin typeface="Arial"/>
              <a:ea typeface="Arial"/>
              <a:cs typeface="Arial"/>
              <a:sym typeface="Arial"/>
            </a:endParaRPr>
          </a:p>
          <a:p>
            <a:pPr marL="0" lvl="0" indent="0" algn="l" rtl="0">
              <a:spcBef>
                <a:spcPts val="0"/>
              </a:spcBef>
              <a:spcAft>
                <a:spcPts val="0"/>
              </a:spcAft>
              <a:buNone/>
            </a:pPr>
            <a:endParaRPr sz="900">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85" name="Google Shape;85;p15"/>
          <p:cNvSpPr txBox="1"/>
          <p:nvPr/>
        </p:nvSpPr>
        <p:spPr>
          <a:xfrm>
            <a:off x="-1872275" y="682325"/>
            <a:ext cx="171300" cy="7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a:t>
            </a:r>
            <a:endParaRPr/>
          </a:p>
        </p:txBody>
      </p:sp>
      <p:sp>
        <p:nvSpPr>
          <p:cNvPr id="91" name="Google Shape;91;p16"/>
          <p:cNvSpPr txBox="1"/>
          <p:nvPr/>
        </p:nvSpPr>
        <p:spPr>
          <a:xfrm>
            <a:off x="7737800" y="1639300"/>
            <a:ext cx="7500" cy="75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92" name="Google Shape;92;p16"/>
          <p:cNvPicPr preferRelativeResize="0"/>
          <p:nvPr/>
        </p:nvPicPr>
        <p:blipFill>
          <a:blip r:embed="rId3">
            <a:alphaModFix/>
          </a:blip>
          <a:stretch>
            <a:fillRect/>
          </a:stretch>
        </p:blipFill>
        <p:spPr>
          <a:xfrm>
            <a:off x="6917325" y="0"/>
            <a:ext cx="2241270" cy="1279724"/>
          </a:xfrm>
          <a:prstGeom prst="rect">
            <a:avLst/>
          </a:prstGeom>
          <a:noFill/>
          <a:ln>
            <a:noFill/>
          </a:ln>
        </p:spPr>
      </p:pic>
      <p:sp>
        <p:nvSpPr>
          <p:cNvPr id="93" name="Google Shape;93;p16"/>
          <p:cNvSpPr txBox="1"/>
          <p:nvPr/>
        </p:nvSpPr>
        <p:spPr>
          <a:xfrm>
            <a:off x="2323675" y="1359102"/>
            <a:ext cx="4496700" cy="30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Roboto"/>
                <a:ea typeface="Roboto"/>
                <a:cs typeface="Roboto"/>
                <a:sym typeface="Roboto"/>
              </a:rPr>
              <a:t>One minute Story</a:t>
            </a:r>
            <a:endParaRPr sz="1600" b="1">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just" rtl="0">
              <a:spcBef>
                <a:spcPts val="0"/>
              </a:spcBef>
              <a:spcAft>
                <a:spcPts val="0"/>
              </a:spcAft>
              <a:buNone/>
            </a:pPr>
            <a:r>
              <a:rPr lang="en" sz="1100">
                <a:latin typeface="Roboto"/>
                <a:ea typeface="Roboto"/>
                <a:cs typeface="Roboto"/>
                <a:sym typeface="Roboto"/>
              </a:rPr>
              <a:t>We believe that we were able to answer our questions with some surprising results:</a:t>
            </a:r>
            <a:endParaRPr sz="1100">
              <a:latin typeface="Roboto"/>
              <a:ea typeface="Roboto"/>
              <a:cs typeface="Roboto"/>
              <a:sym typeface="Roboto"/>
            </a:endParaRPr>
          </a:p>
          <a:p>
            <a:pPr marL="0" lvl="0" indent="0" algn="just" rtl="0">
              <a:spcBef>
                <a:spcPts val="0"/>
              </a:spcBef>
              <a:spcAft>
                <a:spcPts val="0"/>
              </a:spcAft>
              <a:buNone/>
            </a:pPr>
            <a:endParaRPr sz="1100">
              <a:latin typeface="Roboto"/>
              <a:ea typeface="Roboto"/>
              <a:cs typeface="Roboto"/>
              <a:sym typeface="Roboto"/>
            </a:endParaRPr>
          </a:p>
          <a:p>
            <a:pPr marL="0" lvl="0" indent="0" algn="just" rtl="0">
              <a:spcBef>
                <a:spcPts val="0"/>
              </a:spcBef>
              <a:spcAft>
                <a:spcPts val="0"/>
              </a:spcAft>
              <a:buNone/>
            </a:pPr>
            <a:r>
              <a:rPr lang="en" sz="1100">
                <a:latin typeface="Roboto"/>
                <a:ea typeface="Roboto"/>
                <a:cs typeface="Roboto"/>
                <a:sym typeface="Roboto"/>
              </a:rPr>
              <a:t>Even though platforms have more movies in their collection, one could question their overall quality.</a:t>
            </a:r>
            <a:endParaRPr sz="1100">
              <a:latin typeface="Roboto"/>
              <a:ea typeface="Roboto"/>
              <a:cs typeface="Roboto"/>
              <a:sym typeface="Roboto"/>
            </a:endParaRPr>
          </a:p>
          <a:p>
            <a:pPr marL="0" lvl="0" indent="0" algn="just" rtl="0">
              <a:spcBef>
                <a:spcPts val="0"/>
              </a:spcBef>
              <a:spcAft>
                <a:spcPts val="0"/>
              </a:spcAft>
              <a:buNone/>
            </a:pPr>
            <a:endParaRPr sz="1100">
              <a:latin typeface="Roboto"/>
              <a:ea typeface="Roboto"/>
              <a:cs typeface="Roboto"/>
              <a:sym typeface="Roboto"/>
            </a:endParaRPr>
          </a:p>
          <a:p>
            <a:pPr marL="0" lvl="0" indent="0" algn="just" rtl="0">
              <a:spcBef>
                <a:spcPts val="0"/>
              </a:spcBef>
              <a:spcAft>
                <a:spcPts val="0"/>
              </a:spcAft>
              <a:buNone/>
            </a:pPr>
            <a:r>
              <a:rPr lang="en" sz="1100">
                <a:latin typeface="Roboto"/>
                <a:ea typeface="Roboto"/>
                <a:cs typeface="Roboto"/>
                <a:sym typeface="Roboto"/>
              </a:rPr>
              <a:t>Movie rating is not necessarily determined by the country the movie is from or the year it was released.</a:t>
            </a:r>
            <a:endParaRPr sz="1100">
              <a:latin typeface="Roboto"/>
              <a:ea typeface="Roboto"/>
              <a:cs typeface="Roboto"/>
              <a:sym typeface="Roboto"/>
            </a:endParaRPr>
          </a:p>
          <a:p>
            <a:pPr marL="0" lvl="0" indent="0" algn="just" rtl="0">
              <a:spcBef>
                <a:spcPts val="0"/>
              </a:spcBef>
              <a:spcAft>
                <a:spcPts val="0"/>
              </a:spcAft>
              <a:buNone/>
            </a:pPr>
            <a:endParaRPr sz="1100">
              <a:latin typeface="Roboto"/>
              <a:ea typeface="Roboto"/>
              <a:cs typeface="Roboto"/>
              <a:sym typeface="Roboto"/>
            </a:endParaRPr>
          </a:p>
          <a:p>
            <a:pPr marL="0" lvl="0" indent="0" algn="just" rtl="0">
              <a:spcBef>
                <a:spcPts val="0"/>
              </a:spcBef>
              <a:spcAft>
                <a:spcPts val="0"/>
              </a:spcAft>
              <a:buNone/>
            </a:pPr>
            <a:r>
              <a:rPr lang="en" sz="1100">
                <a:latin typeface="Roboto"/>
                <a:ea typeface="Roboto"/>
                <a:cs typeface="Roboto"/>
                <a:sym typeface="Roboto"/>
              </a:rPr>
              <a:t>Genres have different quality distributions depending on what platform we’re looking at.</a:t>
            </a:r>
            <a:endParaRPr sz="1100">
              <a:latin typeface="Roboto"/>
              <a:ea typeface="Roboto"/>
              <a:cs typeface="Roboto"/>
              <a:sym typeface="Roboto"/>
            </a:endParaRPr>
          </a:p>
          <a:p>
            <a:pPr marL="0" lvl="0" indent="0" algn="just" rtl="0">
              <a:spcBef>
                <a:spcPts val="0"/>
              </a:spcBef>
              <a:spcAft>
                <a:spcPts val="0"/>
              </a:spcAft>
              <a:buNone/>
            </a:pPr>
            <a:endParaRPr sz="1100">
              <a:latin typeface="Roboto"/>
              <a:ea typeface="Roboto"/>
              <a:cs typeface="Roboto"/>
              <a:sym typeface="Roboto"/>
            </a:endParaRPr>
          </a:p>
          <a:p>
            <a:pPr marL="0" lvl="0" indent="0" algn="just" rtl="0">
              <a:spcBef>
                <a:spcPts val="0"/>
              </a:spcBef>
              <a:spcAft>
                <a:spcPts val="0"/>
              </a:spcAft>
              <a:buNone/>
            </a:pPr>
            <a:r>
              <a:rPr lang="en" sz="1100">
                <a:latin typeface="Roboto"/>
                <a:ea typeface="Roboto"/>
                <a:cs typeface="Roboto"/>
                <a:sym typeface="Roboto"/>
              </a:rPr>
              <a:t>Platforms make emphasis in having large amounts of particular movie genres in their collections.</a:t>
            </a:r>
            <a:endParaRPr sz="1100">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 &amp; Data</a:t>
            </a:r>
            <a:endParaRPr/>
          </a:p>
        </p:txBody>
      </p:sp>
      <p:sp>
        <p:nvSpPr>
          <p:cNvPr id="99" name="Google Shape;99;p17"/>
          <p:cNvSpPr txBox="1">
            <a:spLocks noGrp="1"/>
          </p:cNvSpPr>
          <p:nvPr>
            <p:ph type="body" idx="1"/>
          </p:nvPr>
        </p:nvSpPr>
        <p:spPr>
          <a:xfrm>
            <a:off x="274525" y="1505700"/>
            <a:ext cx="4178400" cy="326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solidFill>
                  <a:srgbClr val="000000"/>
                </a:solidFill>
              </a:rPr>
              <a:t>From what was said before, final questions came up:</a:t>
            </a:r>
            <a:endParaRPr sz="1400">
              <a:solidFill>
                <a:srgbClr val="000000"/>
              </a:solidFill>
            </a:endParaRPr>
          </a:p>
          <a:p>
            <a:pPr marL="457200" lvl="0" indent="-304800" algn="just" rtl="0">
              <a:lnSpc>
                <a:spcPct val="100000"/>
              </a:lnSpc>
              <a:spcBef>
                <a:spcPts val="0"/>
              </a:spcBef>
              <a:spcAft>
                <a:spcPts val="0"/>
              </a:spcAft>
              <a:buClr>
                <a:srgbClr val="000000"/>
              </a:buClr>
              <a:buSzPts val="1200"/>
              <a:buAutoNum type="arabicPeriod"/>
            </a:pPr>
            <a:r>
              <a:rPr lang="en">
                <a:solidFill>
                  <a:srgbClr val="000000"/>
                </a:solidFill>
              </a:rPr>
              <a:t>How many movies are there in each platform?</a:t>
            </a:r>
            <a:endParaRPr>
              <a:solidFill>
                <a:srgbClr val="000000"/>
              </a:solidFill>
            </a:endParaRPr>
          </a:p>
          <a:p>
            <a:pPr marL="457200" lvl="0" indent="-304800" algn="just" rtl="0">
              <a:lnSpc>
                <a:spcPct val="100000"/>
              </a:lnSpc>
              <a:spcBef>
                <a:spcPts val="0"/>
              </a:spcBef>
              <a:spcAft>
                <a:spcPts val="0"/>
              </a:spcAft>
              <a:buClr>
                <a:srgbClr val="000000"/>
              </a:buClr>
              <a:buSzPts val="1200"/>
              <a:buAutoNum type="arabicPeriod"/>
            </a:pPr>
            <a:r>
              <a:rPr lang="en" sz="1200">
                <a:solidFill>
                  <a:srgbClr val="000000"/>
                </a:solidFill>
              </a:rPr>
              <a:t>H</a:t>
            </a:r>
            <a:r>
              <a:rPr lang="en">
                <a:solidFill>
                  <a:srgbClr val="000000"/>
                </a:solidFill>
              </a:rPr>
              <a:t>ow is the IMDb movie score distributed in all the platforms?</a:t>
            </a:r>
            <a:endParaRPr sz="1200">
              <a:solidFill>
                <a:srgbClr val="000000"/>
              </a:solidFill>
            </a:endParaRPr>
          </a:p>
          <a:p>
            <a:pPr marL="457200" lvl="0" indent="-304800" algn="just" rtl="0">
              <a:lnSpc>
                <a:spcPct val="100000"/>
              </a:lnSpc>
              <a:spcBef>
                <a:spcPts val="0"/>
              </a:spcBef>
              <a:spcAft>
                <a:spcPts val="0"/>
              </a:spcAft>
              <a:buClr>
                <a:srgbClr val="000000"/>
              </a:buClr>
              <a:buSzPts val="1200"/>
              <a:buAutoNum type="arabicPeriod"/>
            </a:pPr>
            <a:r>
              <a:rPr lang="en">
                <a:solidFill>
                  <a:srgbClr val="000000"/>
                </a:solidFill>
              </a:rPr>
              <a:t>Which is the top rated movie of all times by users?</a:t>
            </a:r>
            <a:endParaRPr>
              <a:solidFill>
                <a:srgbClr val="000000"/>
              </a:solidFill>
            </a:endParaRPr>
          </a:p>
          <a:p>
            <a:pPr marL="457200" lvl="0" indent="-304800" algn="just" rtl="0">
              <a:lnSpc>
                <a:spcPct val="100000"/>
              </a:lnSpc>
              <a:spcBef>
                <a:spcPts val="0"/>
              </a:spcBef>
              <a:spcAft>
                <a:spcPts val="0"/>
              </a:spcAft>
              <a:buClr>
                <a:srgbClr val="000000"/>
              </a:buClr>
              <a:buSzPts val="1200"/>
              <a:buAutoNum type="arabicPeriod"/>
            </a:pPr>
            <a:r>
              <a:rPr lang="en">
                <a:solidFill>
                  <a:srgbClr val="000000"/>
                </a:solidFill>
              </a:rPr>
              <a:t>From which countries and services does the top 5 movies come?</a:t>
            </a:r>
            <a:endParaRPr>
              <a:solidFill>
                <a:srgbClr val="000000"/>
              </a:solidFill>
            </a:endParaRPr>
          </a:p>
          <a:p>
            <a:pPr marL="457200" lvl="0" indent="-304800" algn="just" rtl="0">
              <a:lnSpc>
                <a:spcPct val="100000"/>
              </a:lnSpc>
              <a:spcBef>
                <a:spcPts val="0"/>
              </a:spcBef>
              <a:spcAft>
                <a:spcPts val="0"/>
              </a:spcAft>
              <a:buClr>
                <a:srgbClr val="000000"/>
              </a:buClr>
              <a:buSzPts val="1200"/>
              <a:buAutoNum type="arabicPeriod"/>
            </a:pPr>
            <a:r>
              <a:rPr lang="en">
                <a:solidFill>
                  <a:srgbClr val="000000"/>
                </a:solidFill>
              </a:rPr>
              <a:t>Which is the oldest and newest movies ranked the best, by users?</a:t>
            </a:r>
            <a:endParaRPr sz="1200">
              <a:solidFill>
                <a:srgbClr val="000000"/>
              </a:solidFill>
            </a:endParaRPr>
          </a:p>
          <a:p>
            <a:pPr marL="457200" lvl="0" indent="-311150" algn="just" rtl="0">
              <a:lnSpc>
                <a:spcPct val="100000"/>
              </a:lnSpc>
              <a:spcBef>
                <a:spcPts val="0"/>
              </a:spcBef>
              <a:spcAft>
                <a:spcPts val="0"/>
              </a:spcAft>
              <a:buClr>
                <a:srgbClr val="000000"/>
              </a:buClr>
              <a:buSzPts val="1300"/>
              <a:buAutoNum type="arabicPeriod"/>
            </a:pPr>
            <a:r>
              <a:rPr lang="en">
                <a:solidFill>
                  <a:srgbClr val="000000"/>
                </a:solidFill>
              </a:rPr>
              <a:t>Which is the best platform by genre? Both, by quantity and quality</a:t>
            </a:r>
            <a:endParaRPr>
              <a:solidFill>
                <a:srgbClr val="000000"/>
              </a:solidFill>
            </a:endParaRPr>
          </a:p>
          <a:p>
            <a:pPr marL="457200" lvl="0" indent="-304800" algn="just" rtl="0">
              <a:lnSpc>
                <a:spcPct val="100000"/>
              </a:lnSpc>
              <a:spcBef>
                <a:spcPts val="0"/>
              </a:spcBef>
              <a:spcAft>
                <a:spcPts val="0"/>
              </a:spcAft>
              <a:buClr>
                <a:srgbClr val="000000"/>
              </a:buClr>
              <a:buSzPts val="1200"/>
              <a:buAutoNum type="arabicPeriod"/>
            </a:pPr>
            <a:r>
              <a:rPr lang="en">
                <a:solidFill>
                  <a:srgbClr val="000000"/>
                </a:solidFill>
              </a:rPr>
              <a:t>Genres in  Unique content: who has what?</a:t>
            </a:r>
            <a:endParaRPr>
              <a:solidFill>
                <a:srgbClr val="000000"/>
              </a:solidFill>
            </a:endParaRPr>
          </a:p>
          <a:p>
            <a:pPr marL="457200" lvl="0" indent="-304800" algn="just" rtl="0">
              <a:lnSpc>
                <a:spcPct val="100000"/>
              </a:lnSpc>
              <a:spcBef>
                <a:spcPts val="0"/>
              </a:spcBef>
              <a:spcAft>
                <a:spcPts val="0"/>
              </a:spcAft>
              <a:buClr>
                <a:srgbClr val="000000"/>
              </a:buClr>
              <a:buSzPts val="1200"/>
              <a:buAutoNum type="arabicPeriod"/>
            </a:pPr>
            <a:r>
              <a:rPr lang="en">
                <a:solidFill>
                  <a:srgbClr val="000000"/>
                </a:solidFill>
              </a:rPr>
              <a:t>What is the platform with +unique content of your fav genre?</a:t>
            </a:r>
            <a:endParaRPr>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endParaRPr sz="1400">
              <a:solidFill>
                <a:srgbClr val="000000"/>
              </a:solidFill>
            </a:endParaRPr>
          </a:p>
        </p:txBody>
      </p:sp>
      <p:sp>
        <p:nvSpPr>
          <p:cNvPr id="100" name="Google Shape;100;p17"/>
          <p:cNvSpPr txBox="1">
            <a:spLocks noGrp="1"/>
          </p:cNvSpPr>
          <p:nvPr>
            <p:ph type="body" idx="2"/>
          </p:nvPr>
        </p:nvSpPr>
        <p:spPr>
          <a:xfrm>
            <a:off x="4832400" y="1505700"/>
            <a:ext cx="4215300" cy="3396900"/>
          </a:xfrm>
          <a:prstGeom prst="rect">
            <a:avLst/>
          </a:prstGeom>
        </p:spPr>
        <p:txBody>
          <a:bodyPr spcFirstLastPara="1" wrap="square" lIns="91425" tIns="91425" rIns="91425" bIns="91425" anchor="t" anchorCtr="0">
            <a:noAutofit/>
          </a:bodyPr>
          <a:lstStyle/>
          <a:p>
            <a:pPr marL="457200" lvl="0" indent="-304800" algn="just" rtl="0">
              <a:lnSpc>
                <a:spcPct val="100000"/>
              </a:lnSpc>
              <a:spcBef>
                <a:spcPts val="0"/>
              </a:spcBef>
              <a:spcAft>
                <a:spcPts val="0"/>
              </a:spcAft>
              <a:buClr>
                <a:srgbClr val="000000"/>
              </a:buClr>
              <a:buSzPts val="1200"/>
              <a:buChar char="●"/>
            </a:pPr>
            <a:r>
              <a:rPr lang="en" sz="1200">
                <a:solidFill>
                  <a:srgbClr val="000000"/>
                </a:solidFill>
              </a:rPr>
              <a:t>Since day 1, we brought different project opportunities. </a:t>
            </a:r>
            <a:endParaRPr sz="1200">
              <a:solidFill>
                <a:srgbClr val="000000"/>
              </a:solidFill>
            </a:endParaRPr>
          </a:p>
          <a:p>
            <a:pPr marL="457200" lvl="0" indent="-304800" algn="just" rtl="0">
              <a:lnSpc>
                <a:spcPct val="100000"/>
              </a:lnSpc>
              <a:spcBef>
                <a:spcPts val="0"/>
              </a:spcBef>
              <a:spcAft>
                <a:spcPts val="0"/>
              </a:spcAft>
              <a:buClr>
                <a:srgbClr val="000000"/>
              </a:buClr>
              <a:buSzPts val="1200"/>
              <a:buChar char="●"/>
            </a:pPr>
            <a:r>
              <a:rPr lang="en" sz="1200">
                <a:solidFill>
                  <a:srgbClr val="000000"/>
                </a:solidFill>
              </a:rPr>
              <a:t>But was the Movie IMDb the one that started a with a very interesting discussion, How each one of us selected our streaming service? Which one do we prefer? And Why?</a:t>
            </a:r>
            <a:endParaRPr sz="1200">
              <a:solidFill>
                <a:srgbClr val="000000"/>
              </a:solidFill>
            </a:endParaRPr>
          </a:p>
          <a:p>
            <a:pPr marL="457200" lvl="0" indent="-304800" algn="just" rtl="0">
              <a:lnSpc>
                <a:spcPct val="100000"/>
              </a:lnSpc>
              <a:spcBef>
                <a:spcPts val="0"/>
              </a:spcBef>
              <a:spcAft>
                <a:spcPts val="0"/>
              </a:spcAft>
              <a:buClr>
                <a:srgbClr val="000000"/>
              </a:buClr>
              <a:buSzPts val="1200"/>
              <a:buChar char="●"/>
            </a:pPr>
            <a:r>
              <a:rPr lang="en" sz="1200">
                <a:solidFill>
                  <a:srgbClr val="000000"/>
                </a:solidFill>
              </a:rPr>
              <a:t>Our curiosity first took us to look up at the web for different IMDb links, among other.</a:t>
            </a:r>
            <a:endParaRPr sz="1200">
              <a:solidFill>
                <a:srgbClr val="000000"/>
              </a:solidFill>
            </a:endParaRPr>
          </a:p>
          <a:p>
            <a:pPr marL="45720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r>
              <a:rPr lang="en" sz="800">
                <a:solidFill>
                  <a:srgbClr val="0000FF"/>
                </a:solidFill>
                <a:highlight>
                  <a:srgbClr val="F8F8F8"/>
                </a:highlight>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https://rapidapi.com/Streamzui/api/streamzui-amazon-prime-video-search</a:t>
            </a:r>
            <a:endParaRPr sz="800">
              <a:solidFill>
                <a:srgbClr val="0000FF"/>
              </a:solidFill>
            </a:endParaRPr>
          </a:p>
          <a:p>
            <a:pPr marL="0" lvl="0" indent="0" algn="l" rtl="0">
              <a:lnSpc>
                <a:spcPct val="100000"/>
              </a:lnSpc>
              <a:spcBef>
                <a:spcPts val="0"/>
              </a:spcBef>
              <a:spcAft>
                <a:spcPts val="0"/>
              </a:spcAft>
              <a:buNone/>
            </a:pPr>
            <a:r>
              <a:rPr lang="en" sz="800">
                <a:solidFill>
                  <a:srgbClr val="0000FF"/>
                </a:solidFill>
              </a:rPr>
              <a:t>https://public-apis.xyz/collection/top-10-movie-apis-to-getting-started</a:t>
            </a:r>
            <a:endParaRPr sz="800">
              <a:solidFill>
                <a:srgbClr val="0000FF"/>
              </a:solidFill>
            </a:endParaRPr>
          </a:p>
          <a:p>
            <a:pPr marL="0" lvl="0" indent="0" algn="l" rtl="0">
              <a:lnSpc>
                <a:spcPct val="100000"/>
              </a:lnSpc>
              <a:spcBef>
                <a:spcPts val="0"/>
              </a:spcBef>
              <a:spcAft>
                <a:spcPts val="0"/>
              </a:spcAft>
              <a:buNone/>
            </a:pPr>
            <a:r>
              <a:rPr lang="en" sz="800">
                <a:solidFill>
                  <a:srgbClr val="0000FF"/>
                </a:solidFill>
              </a:rPr>
              <a:t>https://www.imdb.com/</a:t>
            </a:r>
            <a:endParaRPr sz="800">
              <a:solidFill>
                <a:srgbClr val="0000FF"/>
              </a:solidFill>
            </a:endParaRPr>
          </a:p>
          <a:p>
            <a:pPr marL="0" lvl="0" indent="0" algn="l" rtl="0">
              <a:lnSpc>
                <a:spcPct val="100000"/>
              </a:lnSpc>
              <a:spcBef>
                <a:spcPts val="0"/>
              </a:spcBef>
              <a:spcAft>
                <a:spcPts val="0"/>
              </a:spcAft>
              <a:buNone/>
            </a:pPr>
            <a:endParaRPr sz="800">
              <a:solidFill>
                <a:srgbClr val="0000FF"/>
              </a:solidFill>
            </a:endParaRPr>
          </a:p>
          <a:p>
            <a:pPr marL="457200" lvl="0" indent="-304800" algn="just" rtl="0">
              <a:lnSpc>
                <a:spcPct val="100000"/>
              </a:lnSpc>
              <a:spcBef>
                <a:spcPts val="0"/>
              </a:spcBef>
              <a:spcAft>
                <a:spcPts val="0"/>
              </a:spcAft>
              <a:buClr>
                <a:srgbClr val="000000"/>
              </a:buClr>
              <a:buSzPts val="1200"/>
              <a:buChar char="●"/>
            </a:pPr>
            <a:r>
              <a:rPr lang="en" sz="1200">
                <a:solidFill>
                  <a:srgbClr val="000000"/>
                </a:solidFill>
              </a:rPr>
              <a:t>Finally we decided to use csv Kaggle collection, based on availability, Data distribution and the fact that provide the most complete Data Base found, as in size and data challenge.</a:t>
            </a:r>
            <a:endParaRPr sz="1200">
              <a:solidFill>
                <a:srgbClr val="000000"/>
              </a:solidFill>
            </a:endParaRPr>
          </a:p>
          <a:p>
            <a:pPr marL="45720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r>
              <a:rPr lang="en" sz="800">
                <a:solidFill>
                  <a:srgbClr val="0000FF"/>
                </a:solidFill>
              </a:rPr>
              <a:t>https://www.kaggle.com/ruchi798/movies-on-netflix-prime-video-hulu-and-disney</a:t>
            </a:r>
            <a:endParaRPr sz="800">
              <a:solidFill>
                <a:srgbClr val="0000FF"/>
              </a:solidFill>
            </a:endParaRPr>
          </a:p>
          <a:p>
            <a:pPr marL="0" lvl="0" indent="0" algn="l" rtl="0">
              <a:lnSpc>
                <a:spcPct val="100000"/>
              </a:lnSpc>
              <a:spcBef>
                <a:spcPts val="0"/>
              </a:spcBef>
              <a:spcAft>
                <a:spcPts val="0"/>
              </a:spcAft>
              <a:buNone/>
            </a:pPr>
            <a:endParaRPr>
              <a:solidFill>
                <a:srgbClr val="000000"/>
              </a:solidFill>
            </a:endParaRPr>
          </a:p>
          <a:p>
            <a:pPr marL="0" lvl="0" indent="0" algn="l" rtl="0">
              <a:lnSpc>
                <a:spcPct val="100000"/>
              </a:lnSpc>
              <a:spcBef>
                <a:spcPts val="0"/>
              </a:spcBef>
              <a:spcAft>
                <a:spcPts val="0"/>
              </a:spcAft>
              <a:buNone/>
            </a:pPr>
            <a:endParaRPr/>
          </a:p>
        </p:txBody>
      </p:sp>
      <p:pic>
        <p:nvPicPr>
          <p:cNvPr id="101" name="Google Shape;101;p17"/>
          <p:cNvPicPr preferRelativeResize="0"/>
          <p:nvPr/>
        </p:nvPicPr>
        <p:blipFill>
          <a:blip r:embed="rId4">
            <a:alphaModFix/>
          </a:blip>
          <a:stretch>
            <a:fillRect/>
          </a:stretch>
        </p:blipFill>
        <p:spPr>
          <a:xfrm>
            <a:off x="8285602" y="4737875"/>
            <a:ext cx="762098" cy="294350"/>
          </a:xfrm>
          <a:prstGeom prst="rect">
            <a:avLst/>
          </a:prstGeom>
          <a:noFill/>
          <a:ln>
            <a:noFill/>
          </a:ln>
        </p:spPr>
      </p:pic>
      <p:pic>
        <p:nvPicPr>
          <p:cNvPr id="102" name="Google Shape;102;p17"/>
          <p:cNvPicPr preferRelativeResize="0"/>
          <p:nvPr/>
        </p:nvPicPr>
        <p:blipFill>
          <a:blip r:embed="rId5">
            <a:alphaModFix/>
          </a:blip>
          <a:stretch>
            <a:fillRect/>
          </a:stretch>
        </p:blipFill>
        <p:spPr>
          <a:xfrm>
            <a:off x="6838150" y="0"/>
            <a:ext cx="2305849" cy="1291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8"/>
          <p:cNvSpPr txBox="1">
            <a:spLocks noGrp="1"/>
          </p:cNvSpPr>
          <p:nvPr>
            <p:ph type="title"/>
          </p:nvPr>
        </p:nvSpPr>
        <p:spPr>
          <a:xfrm>
            <a:off x="311250" y="152525"/>
            <a:ext cx="3706500" cy="23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Clean Up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&amp; 					Exploration</a:t>
            </a:r>
            <a:endParaRPr dirty="0"/>
          </a:p>
        </p:txBody>
      </p:sp>
      <p:pic>
        <p:nvPicPr>
          <p:cNvPr id="108" name="Google Shape;108;p18"/>
          <p:cNvPicPr preferRelativeResize="0"/>
          <p:nvPr/>
        </p:nvPicPr>
        <p:blipFill>
          <a:blip r:embed="rId3">
            <a:alphaModFix/>
          </a:blip>
          <a:stretch>
            <a:fillRect/>
          </a:stretch>
        </p:blipFill>
        <p:spPr>
          <a:xfrm>
            <a:off x="125" y="2679975"/>
            <a:ext cx="4352401" cy="2463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Clean up &amp; Exploration:</a:t>
            </a:r>
            <a:endParaRPr/>
          </a:p>
        </p:txBody>
      </p:sp>
      <p:sp>
        <p:nvSpPr>
          <p:cNvPr id="114" name="Google Shape;114;p19"/>
          <p:cNvSpPr txBox="1">
            <a:spLocks noGrp="1"/>
          </p:cNvSpPr>
          <p:nvPr>
            <p:ph type="body" idx="1"/>
          </p:nvPr>
        </p:nvSpPr>
        <p:spPr>
          <a:xfrm>
            <a:off x="144850" y="1348650"/>
            <a:ext cx="3999900" cy="14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answer our questions, we used a CSV available in Kaggle:</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It looks like this:</a:t>
            </a:r>
            <a:endParaRPr/>
          </a:p>
        </p:txBody>
      </p:sp>
      <p:pic>
        <p:nvPicPr>
          <p:cNvPr id="115" name="Google Shape;115;p19"/>
          <p:cNvPicPr preferRelativeResize="0"/>
          <p:nvPr/>
        </p:nvPicPr>
        <p:blipFill>
          <a:blip r:embed="rId3">
            <a:alphaModFix/>
          </a:blip>
          <a:stretch>
            <a:fillRect/>
          </a:stretch>
        </p:blipFill>
        <p:spPr>
          <a:xfrm>
            <a:off x="221425" y="1947350"/>
            <a:ext cx="1260800" cy="486950"/>
          </a:xfrm>
          <a:prstGeom prst="rect">
            <a:avLst/>
          </a:prstGeom>
          <a:noFill/>
          <a:ln>
            <a:noFill/>
          </a:ln>
        </p:spPr>
      </p:pic>
      <p:grpSp>
        <p:nvGrpSpPr>
          <p:cNvPr id="116" name="Google Shape;116;p19"/>
          <p:cNvGrpSpPr/>
          <p:nvPr/>
        </p:nvGrpSpPr>
        <p:grpSpPr>
          <a:xfrm>
            <a:off x="1585025" y="1846686"/>
            <a:ext cx="7513727" cy="2738587"/>
            <a:chOff x="1737425" y="1846686"/>
            <a:chExt cx="7513727" cy="2738587"/>
          </a:xfrm>
        </p:grpSpPr>
        <p:pic>
          <p:nvPicPr>
            <p:cNvPr id="117" name="Google Shape;117;p19"/>
            <p:cNvPicPr preferRelativeResize="0"/>
            <p:nvPr/>
          </p:nvPicPr>
          <p:blipFill>
            <a:blip r:embed="rId4">
              <a:alphaModFix/>
            </a:blip>
            <a:stretch>
              <a:fillRect/>
            </a:stretch>
          </p:blipFill>
          <p:spPr>
            <a:xfrm>
              <a:off x="1737425" y="1854173"/>
              <a:ext cx="6984525" cy="2731100"/>
            </a:xfrm>
            <a:prstGeom prst="rect">
              <a:avLst/>
            </a:prstGeom>
            <a:noFill/>
            <a:ln>
              <a:noFill/>
            </a:ln>
          </p:spPr>
        </p:pic>
        <p:pic>
          <p:nvPicPr>
            <p:cNvPr id="118" name="Google Shape;118;p19"/>
            <p:cNvPicPr preferRelativeResize="0"/>
            <p:nvPr/>
          </p:nvPicPr>
          <p:blipFill>
            <a:blip r:embed="rId5">
              <a:alphaModFix/>
            </a:blip>
            <a:stretch>
              <a:fillRect/>
            </a:stretch>
          </p:blipFill>
          <p:spPr>
            <a:xfrm>
              <a:off x="8702318" y="1846686"/>
              <a:ext cx="548834" cy="27311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311700" y="27287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Cleaning</a:t>
            </a:r>
            <a:endParaRPr/>
          </a:p>
        </p:txBody>
      </p:sp>
      <p:sp>
        <p:nvSpPr>
          <p:cNvPr id="124" name="Google Shape;124;p20"/>
          <p:cNvSpPr txBox="1">
            <a:spLocks noGrp="1"/>
          </p:cNvSpPr>
          <p:nvPr>
            <p:ph type="body" idx="1"/>
          </p:nvPr>
        </p:nvSpPr>
        <p:spPr>
          <a:xfrm>
            <a:off x="464100" y="779375"/>
            <a:ext cx="3999900" cy="39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solidFill>
                  <a:schemeClr val="accent6"/>
                </a:solidFill>
              </a:rPr>
              <a:t>first...</a:t>
            </a:r>
            <a:endParaRPr i="1">
              <a:solidFill>
                <a:schemeClr val="accent6"/>
              </a:solidFill>
            </a:endParaRPr>
          </a:p>
        </p:txBody>
      </p:sp>
      <p:pic>
        <p:nvPicPr>
          <p:cNvPr id="125" name="Google Shape;125;p20"/>
          <p:cNvPicPr preferRelativeResize="0"/>
          <p:nvPr/>
        </p:nvPicPr>
        <p:blipFill rotWithShape="1">
          <a:blip r:embed="rId3">
            <a:alphaModFix/>
          </a:blip>
          <a:srcRect r="2229"/>
          <a:stretch/>
        </p:blipFill>
        <p:spPr>
          <a:xfrm>
            <a:off x="0" y="1574275"/>
            <a:ext cx="9143999" cy="2986475"/>
          </a:xfrm>
          <a:prstGeom prst="rect">
            <a:avLst/>
          </a:prstGeom>
          <a:noFill/>
          <a:ln>
            <a:noFill/>
          </a:ln>
        </p:spPr>
      </p:pic>
      <p:sp>
        <p:nvSpPr>
          <p:cNvPr id="126" name="Google Shape;126;p20"/>
          <p:cNvSpPr txBox="1">
            <a:spLocks noGrp="1"/>
          </p:cNvSpPr>
          <p:nvPr>
            <p:ph type="body" idx="1"/>
          </p:nvPr>
        </p:nvSpPr>
        <p:spPr>
          <a:xfrm>
            <a:off x="7938625" y="4656025"/>
            <a:ext cx="980100" cy="39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solidFill>
                  <a:srgbClr val="000000"/>
                </a:solidFill>
              </a:rPr>
              <a:t>then...</a:t>
            </a:r>
            <a:endParaRPr i="1">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1"/>
          <p:cNvPicPr preferRelativeResize="0"/>
          <p:nvPr/>
        </p:nvPicPr>
        <p:blipFill>
          <a:blip r:embed="rId3">
            <a:alphaModFix/>
          </a:blip>
          <a:stretch>
            <a:fillRect/>
          </a:stretch>
        </p:blipFill>
        <p:spPr>
          <a:xfrm>
            <a:off x="623575" y="114655"/>
            <a:ext cx="7815249" cy="4863425"/>
          </a:xfrm>
          <a:prstGeom prst="rect">
            <a:avLst/>
          </a:prstGeom>
          <a:noFill/>
          <a:ln>
            <a:noFill/>
          </a:ln>
        </p:spPr>
      </p:pic>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1939</Words>
  <Application>Microsoft Office PowerPoint</Application>
  <PresentationFormat>On-screen Show (16:9)</PresentationFormat>
  <Paragraphs>225</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Roboto</vt:lpstr>
      <vt:lpstr>Arial</vt:lpstr>
      <vt:lpstr>Merriweather</vt:lpstr>
      <vt:lpstr>Paradigm</vt:lpstr>
      <vt:lpstr>Nesflis &amp; Co.   What is the best streaming service to get?</vt:lpstr>
      <vt:lpstr>PowerPoint Presentation</vt:lpstr>
      <vt:lpstr>Motivation &amp; Core Message</vt:lpstr>
      <vt:lpstr>Summary</vt:lpstr>
      <vt:lpstr>Questions &amp; Data</vt:lpstr>
      <vt:lpstr>Clean Up    &amp;      Exploration</vt:lpstr>
      <vt:lpstr>Clean up &amp; Exploration:</vt:lpstr>
      <vt:lpstr>Data Cleaning</vt:lpstr>
      <vt:lpstr>PowerPoint Presentation</vt:lpstr>
      <vt:lpstr>Exploration &amp; Cleaning:  Geocoding and Mapping. 4 Main steps </vt:lpstr>
      <vt:lpstr>Exploration &amp; Cleaning: Separating columns by Genre</vt:lpstr>
      <vt:lpstr>Data  Analysis    &amp; Process</vt:lpstr>
      <vt:lpstr>Question:  How many movies are there in total for each platform. How is the IMDb movie score distributed in all the platforms?</vt:lpstr>
      <vt:lpstr>PowerPoint Presentation</vt:lpstr>
      <vt:lpstr>Questions:  1.Which is the top rated movie of all times by users? 2.From which countries and services does the top 5 movies come? 3.Which is the oldest and newest movies ranked the best, by users? </vt:lpstr>
      <vt:lpstr>Mapping the IMDb Top 5 movies of all times...</vt:lpstr>
      <vt:lpstr>Question:  Which is the best platform for Horror Movies?</vt:lpstr>
      <vt:lpstr>Question:  Which is the best platform for Comedy Movies?</vt:lpstr>
      <vt:lpstr>Question:  Which is the best platform for Action Movies?</vt:lpstr>
      <vt:lpstr>Question:  Which is the best platform for Romance  Movies?</vt:lpstr>
      <vt:lpstr>Question: Speaking of unique content... </vt:lpstr>
      <vt:lpstr> </vt:lpstr>
      <vt:lpstr>Conclusions and Discussion</vt:lpstr>
      <vt:lpstr>Post Mortem:  NO PAIN,   NO GAIN!!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Nesflis &amp; Co.   What is the best streaming service to get?</dc:title>
  <cp:lastModifiedBy>Rodrigo Lozano Lozano</cp:lastModifiedBy>
  <cp:revision>1</cp:revision>
  <dcterms:modified xsi:type="dcterms:W3CDTF">2020-09-12T16:37:50Z</dcterms:modified>
</cp:coreProperties>
</file>